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6"/>
  </p:notesMasterIdLst>
  <p:handoutMasterIdLst>
    <p:handoutMasterId r:id="rId47"/>
  </p:handoutMasterIdLst>
  <p:sldIdLst>
    <p:sldId id="256" r:id="rId2"/>
    <p:sldId id="273" r:id="rId3"/>
    <p:sldId id="267" r:id="rId4"/>
    <p:sldId id="300" r:id="rId5"/>
    <p:sldId id="301" r:id="rId6"/>
    <p:sldId id="305" r:id="rId7"/>
    <p:sldId id="275" r:id="rId8"/>
    <p:sldId id="302" r:id="rId9"/>
    <p:sldId id="303" r:id="rId10"/>
    <p:sldId id="304" r:id="rId11"/>
    <p:sldId id="281" r:id="rId12"/>
    <p:sldId id="282" r:id="rId13"/>
    <p:sldId id="284" r:id="rId14"/>
    <p:sldId id="283" r:id="rId15"/>
    <p:sldId id="286" r:id="rId16"/>
    <p:sldId id="285" r:id="rId17"/>
    <p:sldId id="287" r:id="rId18"/>
    <p:sldId id="289" r:id="rId19"/>
    <p:sldId id="290" r:id="rId20"/>
    <p:sldId id="288" r:id="rId21"/>
    <p:sldId id="291" r:id="rId22"/>
    <p:sldId id="293" r:id="rId23"/>
    <p:sldId id="292" r:id="rId24"/>
    <p:sldId id="294" r:id="rId25"/>
    <p:sldId id="297" r:id="rId26"/>
    <p:sldId id="295" r:id="rId27"/>
    <p:sldId id="296" r:id="rId28"/>
    <p:sldId id="298" r:id="rId29"/>
    <p:sldId id="299" r:id="rId30"/>
    <p:sldId id="276" r:id="rId31"/>
    <p:sldId id="277" r:id="rId32"/>
    <p:sldId id="279" r:id="rId33"/>
    <p:sldId id="280" r:id="rId34"/>
    <p:sldId id="278" r:id="rId35"/>
    <p:sldId id="274" r:id="rId36"/>
    <p:sldId id="268" r:id="rId37"/>
    <p:sldId id="269" r:id="rId38"/>
    <p:sldId id="271" r:id="rId39"/>
    <p:sldId id="258" r:id="rId40"/>
    <p:sldId id="260" r:id="rId41"/>
    <p:sldId id="261" r:id="rId42"/>
    <p:sldId id="262" r:id="rId43"/>
    <p:sldId id="272" r:id="rId44"/>
    <p:sldId id="264" r:id="rId45"/>
  </p:sldIdLst>
  <p:sldSz cx="12188825"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4" autoAdjust="0"/>
    <p:restoredTop sz="94660"/>
  </p:normalViewPr>
  <p:slideViewPr>
    <p:cSldViewPr showGuides="1">
      <p:cViewPr varScale="1">
        <p:scale>
          <a:sx n="101" d="100"/>
          <a:sy n="101" d="100"/>
        </p:scale>
        <p:origin x="126" y="282"/>
      </p:cViewPr>
      <p:guideLst>
        <p:guide orient="horz" pos="2160"/>
        <p:guide pos="3839"/>
        <p:guide pos="1007"/>
      </p:guideLst>
    </p:cSldViewPr>
  </p:slideViewPr>
  <p:notesTextViewPr>
    <p:cViewPr>
      <p:scale>
        <a:sx n="1" d="1"/>
        <a:sy n="1" d="1"/>
      </p:scale>
      <p:origin x="0" y="0"/>
    </p:cViewPr>
  </p:notesTextViewPr>
  <p:notesViewPr>
    <p:cSldViewPr showGuides="1">
      <p:cViewPr varScale="1">
        <p:scale>
          <a:sx n="72" d="100"/>
          <a:sy n="72" d="100"/>
        </p:scale>
        <p:origin x="310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Sheet1!$A$2:$A$5</c:f>
              <c:strCache>
                <c:ptCount val="4"/>
                <c:pt idx="0">
                  <c:v>Categoría 1</c:v>
                </c:pt>
                <c:pt idx="1">
                  <c:v>Categoría 2</c:v>
                </c:pt>
                <c:pt idx="2">
                  <c:v>Categoría 3</c:v>
                </c:pt>
                <c:pt idx="3">
                  <c:v>Categoría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558-4312-B239-36101E057B8B}"/>
            </c:ext>
          </c:extLst>
        </c:ser>
        <c:ser>
          <c:idx val="1"/>
          <c:order val="1"/>
          <c:tx>
            <c:strRef>
              <c:f>Sheet1!$C$1</c:f>
              <c:strCache>
                <c:ptCount val="1"/>
                <c:pt idx="0">
                  <c:v>Serie 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Sheet1!$A$2:$A$5</c:f>
              <c:strCache>
                <c:ptCount val="4"/>
                <c:pt idx="0">
                  <c:v>Categoría 1</c:v>
                </c:pt>
                <c:pt idx="1">
                  <c:v>Categoría 2</c:v>
                </c:pt>
                <c:pt idx="2">
                  <c:v>Categoría 3</c:v>
                </c:pt>
                <c:pt idx="3">
                  <c:v>Categoría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558-4312-B239-36101E057B8B}"/>
            </c:ext>
          </c:extLst>
        </c:ser>
        <c:ser>
          <c:idx val="2"/>
          <c:order val="2"/>
          <c:tx>
            <c:strRef>
              <c:f>Sheet1!$D$1</c:f>
              <c:strCache>
                <c:ptCount val="1"/>
                <c:pt idx="0">
                  <c:v>Serie 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cat>
            <c:strRef>
              <c:f>Sheet1!$A$2:$A$5</c:f>
              <c:strCache>
                <c:ptCount val="4"/>
                <c:pt idx="0">
                  <c:v>Categoría 1</c:v>
                </c:pt>
                <c:pt idx="1">
                  <c:v>Categoría 2</c:v>
                </c:pt>
                <c:pt idx="2">
                  <c:v>Categoría 3</c:v>
                </c:pt>
                <c:pt idx="3">
                  <c:v>Categoría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558-4312-B239-36101E057B8B}"/>
            </c:ext>
          </c:extLst>
        </c:ser>
        <c:dLbls>
          <c:showLegendKey val="0"/>
          <c:showVal val="0"/>
          <c:showCatName val="0"/>
          <c:showSerName val="0"/>
          <c:showPercent val="0"/>
          <c:showBubbleSize val="0"/>
        </c:dLbls>
        <c:gapWidth val="150"/>
        <c:overlap val="100"/>
        <c:axId val="611351296"/>
        <c:axId val="601055720"/>
      </c:barChart>
      <c:catAx>
        <c:axId val="611351296"/>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PE"/>
          </a:p>
        </c:txPr>
        <c:crossAx val="601055720"/>
        <c:crosses val="autoZero"/>
        <c:auto val="1"/>
        <c:lblAlgn val="ctr"/>
        <c:lblOffset val="100"/>
        <c:noMultiLvlLbl val="0"/>
      </c:catAx>
      <c:valAx>
        <c:axId val="601055720"/>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PE"/>
          </a:p>
        </c:txPr>
        <c:crossAx val="611351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PE"/>
        </a:p>
      </c:txPr>
    </c:legend>
    <c:plotVisOnly val="1"/>
    <c:dispBlanksAs val="gap"/>
    <c:showDLblsOverMax val="0"/>
  </c:chart>
  <c:spPr>
    <a:noFill/>
    <a:ln>
      <a:noFill/>
    </a:ln>
    <a:effectLst/>
  </c:spPr>
  <c:txPr>
    <a:bodyPr/>
    <a:lstStyle/>
    <a:p>
      <a:pPr>
        <a:defRPr lang="es-ES" noProof="0"/>
      </a:pPr>
      <a:endParaRPr lang="es-P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83185A-2A53-4D8C-8F32-C845F2F70CBF}" type="doc">
      <dgm:prSet loTypeId="urn:microsoft.com/office/officeart/2005/8/layout/chevron2" loCatId="list" qsTypeId="urn:microsoft.com/office/officeart/2005/8/quickstyle/simple1" qsCatId="simple" csTypeId="urn:microsoft.com/office/officeart/2005/8/colors/accent0_1" csCatId="mainScheme" phldr="1"/>
      <dgm:spPr/>
      <dgm:t>
        <a:bodyPr rtlCol="0"/>
        <a:lstStyle/>
        <a:p>
          <a:pPr rtl="0"/>
          <a:endParaRPr lang="en-US"/>
        </a:p>
      </dgm:t>
    </dgm:pt>
    <dgm:pt modelId="{758CBA3A-9936-4C67-965C-A8DD3074879B}">
      <dgm:prSet phldrT="[Text]"/>
      <dgm:spPr/>
      <dgm:t>
        <a:bodyPr rtlCol="0"/>
        <a:lstStyle/>
        <a:p>
          <a:pPr rtl="0"/>
          <a:r>
            <a:rPr lang="es-ES" noProof="0" dirty="0"/>
            <a:t>A</a:t>
          </a:r>
        </a:p>
      </dgm:t>
      <dgm:extLst>
        <a:ext uri="{E40237B7-FDA0-4F09-8148-C483321AD2D9}">
          <dgm14:cNvPr xmlns:dgm14="http://schemas.microsoft.com/office/drawing/2010/diagram" id="0" name="" title="Group A"/>
        </a:ext>
      </dgm:extLst>
    </dgm:pt>
    <dgm:pt modelId="{39812E31-9C15-4A6C-B8B9-78CE6FB555B1}" type="parTrans" cxnId="{F717B596-7122-4C3F-9238-14763508386B}">
      <dgm:prSet/>
      <dgm:spPr/>
      <dgm:t>
        <a:bodyPr rtlCol="0"/>
        <a:lstStyle/>
        <a:p>
          <a:pPr rtl="0"/>
          <a:endParaRPr lang="es-ES" noProof="0" dirty="0"/>
        </a:p>
      </dgm:t>
    </dgm:pt>
    <dgm:pt modelId="{290E9CBE-1634-47AD-B973-508944073D35}" type="sibTrans" cxnId="{F717B596-7122-4C3F-9238-14763508386B}">
      <dgm:prSet/>
      <dgm:spPr/>
      <dgm:t>
        <a:bodyPr rtlCol="0"/>
        <a:lstStyle/>
        <a:p>
          <a:pPr rtl="0"/>
          <a:endParaRPr lang="es-ES" noProof="0" dirty="0"/>
        </a:p>
      </dgm:t>
    </dgm:pt>
    <dgm:pt modelId="{E90264E4-81CE-47E1-80E3-2624D8E5DFEE}">
      <dgm:prSet phldrT="[Text]"/>
      <dgm:spPr/>
      <dgm:t>
        <a:bodyPr rtlCol="0"/>
        <a:lstStyle/>
        <a:p>
          <a:pPr rtl="0"/>
          <a:r>
            <a:rPr lang="es-ES" noProof="0" dirty="0"/>
            <a:t>Tarea 1</a:t>
          </a:r>
        </a:p>
      </dgm:t>
      <dgm:extLst>
        <a:ext uri="{E40237B7-FDA0-4F09-8148-C483321AD2D9}">
          <dgm14:cNvPr xmlns:dgm14="http://schemas.microsoft.com/office/drawing/2010/diagram" id="0" name="" title="Task 1 and task 2 under group A"/>
        </a:ext>
      </dgm:extLst>
    </dgm:pt>
    <dgm:pt modelId="{79881485-DDC4-4A70-AA7E-393B9FD5747B}" type="parTrans" cxnId="{F3B89C52-602F-49F7-B10E-F3B64BCDF706}">
      <dgm:prSet/>
      <dgm:spPr/>
      <dgm:t>
        <a:bodyPr rtlCol="0"/>
        <a:lstStyle/>
        <a:p>
          <a:pPr rtl="0"/>
          <a:endParaRPr lang="es-ES" noProof="0" dirty="0"/>
        </a:p>
      </dgm:t>
    </dgm:pt>
    <dgm:pt modelId="{F41EE2E3-AB57-4E33-8FAD-2DCFFB467FDC}" type="sibTrans" cxnId="{F3B89C52-602F-49F7-B10E-F3B64BCDF706}">
      <dgm:prSet/>
      <dgm:spPr/>
      <dgm:t>
        <a:bodyPr rtlCol="0"/>
        <a:lstStyle/>
        <a:p>
          <a:pPr rtl="0"/>
          <a:endParaRPr lang="es-ES" noProof="0" dirty="0"/>
        </a:p>
      </dgm:t>
    </dgm:pt>
    <dgm:pt modelId="{B8D53E29-122A-46E1-B481-B57598D97444}">
      <dgm:prSet phldrT="[Text]"/>
      <dgm:spPr/>
      <dgm:t>
        <a:bodyPr rtlCol="0"/>
        <a:lstStyle/>
        <a:p>
          <a:pPr rtl="0"/>
          <a:r>
            <a:rPr lang="es-ES" noProof="0" dirty="0"/>
            <a:t>Tarea 2</a:t>
          </a:r>
        </a:p>
      </dgm:t>
    </dgm:pt>
    <dgm:pt modelId="{EF8E1F9D-EFFE-4283-A7B6-A44D3292ACA4}" type="parTrans" cxnId="{C5FFCAE6-64D2-4A77-B85B-A376B2EE8E4F}">
      <dgm:prSet/>
      <dgm:spPr/>
      <dgm:t>
        <a:bodyPr rtlCol="0"/>
        <a:lstStyle/>
        <a:p>
          <a:pPr rtl="0"/>
          <a:endParaRPr lang="es-ES" noProof="0" dirty="0"/>
        </a:p>
      </dgm:t>
    </dgm:pt>
    <dgm:pt modelId="{99B04B81-08CA-46AC-951C-217069AEF451}" type="sibTrans" cxnId="{C5FFCAE6-64D2-4A77-B85B-A376B2EE8E4F}">
      <dgm:prSet/>
      <dgm:spPr/>
      <dgm:t>
        <a:bodyPr rtlCol="0"/>
        <a:lstStyle/>
        <a:p>
          <a:pPr rtl="0"/>
          <a:endParaRPr lang="es-ES" noProof="0" dirty="0"/>
        </a:p>
      </dgm:t>
    </dgm:pt>
    <dgm:pt modelId="{15031D9C-993C-4715-A26F-56D8831933EB}">
      <dgm:prSet phldrT="[Text]"/>
      <dgm:spPr/>
      <dgm:t>
        <a:bodyPr rtlCol="0"/>
        <a:lstStyle/>
        <a:p>
          <a:pPr rtl="0"/>
          <a:r>
            <a:rPr lang="es-ES" noProof="0" dirty="0"/>
            <a:t>B</a:t>
          </a:r>
        </a:p>
      </dgm:t>
      <dgm:extLst>
        <a:ext uri="{E40237B7-FDA0-4F09-8148-C483321AD2D9}">
          <dgm14:cNvPr xmlns:dgm14="http://schemas.microsoft.com/office/drawing/2010/diagram" id="0" name="" title="Group B"/>
        </a:ext>
      </dgm:extLst>
    </dgm:pt>
    <dgm:pt modelId="{77530735-8AD3-469C-AEC2-B5B17A08AF65}" type="parTrans" cxnId="{C8C2ADA0-316E-46E3-A4D5-49BD4A9A4B0B}">
      <dgm:prSet/>
      <dgm:spPr/>
      <dgm:t>
        <a:bodyPr rtlCol="0"/>
        <a:lstStyle/>
        <a:p>
          <a:pPr rtl="0"/>
          <a:endParaRPr lang="es-ES" noProof="0" dirty="0"/>
        </a:p>
      </dgm:t>
    </dgm:pt>
    <dgm:pt modelId="{FB1D36D5-798A-40AA-91C3-3F3E5AF1A86F}" type="sibTrans" cxnId="{C8C2ADA0-316E-46E3-A4D5-49BD4A9A4B0B}">
      <dgm:prSet/>
      <dgm:spPr/>
      <dgm:t>
        <a:bodyPr rtlCol="0"/>
        <a:lstStyle/>
        <a:p>
          <a:pPr rtl="0"/>
          <a:endParaRPr lang="es-ES" noProof="0" dirty="0"/>
        </a:p>
      </dgm:t>
    </dgm:pt>
    <dgm:pt modelId="{07B93839-AE15-473C-B47B-27FA5DBEE4E9}">
      <dgm:prSet phldrT="[Text]"/>
      <dgm:spPr/>
      <dgm:t>
        <a:bodyPr rtlCol="0"/>
        <a:lstStyle/>
        <a:p>
          <a:pPr rtl="0"/>
          <a:r>
            <a:rPr lang="es-ES" noProof="0" dirty="0"/>
            <a:t>Tarea 1</a:t>
          </a:r>
        </a:p>
      </dgm:t>
      <dgm:extLst>
        <a:ext uri="{E40237B7-FDA0-4F09-8148-C483321AD2D9}">
          <dgm14:cNvPr xmlns:dgm14="http://schemas.microsoft.com/office/drawing/2010/diagram" id="0" name="" title="Task 1 and task 2 under group B"/>
        </a:ext>
      </dgm:extLst>
    </dgm:pt>
    <dgm:pt modelId="{2BEFC288-C4D1-45AF-B679-7A41333941DE}" type="parTrans" cxnId="{4D38D698-DC6D-4926-9520-43A255B536D4}">
      <dgm:prSet/>
      <dgm:spPr/>
      <dgm:t>
        <a:bodyPr rtlCol="0"/>
        <a:lstStyle/>
        <a:p>
          <a:pPr rtl="0"/>
          <a:endParaRPr lang="es-ES" noProof="0" dirty="0"/>
        </a:p>
      </dgm:t>
    </dgm:pt>
    <dgm:pt modelId="{0468DBFC-CB2D-4B3A-AAE7-09352D12344E}" type="sibTrans" cxnId="{4D38D698-DC6D-4926-9520-43A255B536D4}">
      <dgm:prSet/>
      <dgm:spPr/>
      <dgm:t>
        <a:bodyPr rtlCol="0"/>
        <a:lstStyle/>
        <a:p>
          <a:pPr rtl="0"/>
          <a:endParaRPr lang="es-ES" noProof="0" dirty="0"/>
        </a:p>
      </dgm:t>
    </dgm:pt>
    <dgm:pt modelId="{23C50191-A44D-4110-97C1-1DC6F9FD79CA}">
      <dgm:prSet phldrT="[Text]"/>
      <dgm:spPr/>
      <dgm:t>
        <a:bodyPr rtlCol="0"/>
        <a:lstStyle/>
        <a:p>
          <a:pPr rtl="0"/>
          <a:r>
            <a:rPr lang="es-ES" noProof="0" dirty="0"/>
            <a:t>Tarea 2</a:t>
          </a:r>
        </a:p>
      </dgm:t>
    </dgm:pt>
    <dgm:pt modelId="{E183CF6D-105A-4EAB-A780-A97B120C1182}" type="parTrans" cxnId="{A71F00B0-D098-4236-AD79-95FC48F754F5}">
      <dgm:prSet/>
      <dgm:spPr/>
      <dgm:t>
        <a:bodyPr rtlCol="0"/>
        <a:lstStyle/>
        <a:p>
          <a:pPr rtl="0"/>
          <a:endParaRPr lang="es-ES" noProof="0" dirty="0"/>
        </a:p>
      </dgm:t>
    </dgm:pt>
    <dgm:pt modelId="{8625F877-DCE4-4E39-929E-7FA0A761B660}" type="sibTrans" cxnId="{A71F00B0-D098-4236-AD79-95FC48F754F5}">
      <dgm:prSet/>
      <dgm:spPr/>
      <dgm:t>
        <a:bodyPr rtlCol="0"/>
        <a:lstStyle/>
        <a:p>
          <a:pPr rtl="0"/>
          <a:endParaRPr lang="es-ES" noProof="0" dirty="0"/>
        </a:p>
      </dgm:t>
    </dgm:pt>
    <dgm:pt modelId="{2936D842-720E-4365-AD39-F6EAEC441633}">
      <dgm:prSet phldrT="[Text]"/>
      <dgm:spPr/>
      <dgm:t>
        <a:bodyPr rtlCol="0"/>
        <a:lstStyle/>
        <a:p>
          <a:pPr rtl="0"/>
          <a:r>
            <a:rPr lang="es-ES" noProof="0" dirty="0"/>
            <a:t>C</a:t>
          </a:r>
        </a:p>
      </dgm:t>
      <dgm:extLst>
        <a:ext uri="{E40237B7-FDA0-4F09-8148-C483321AD2D9}">
          <dgm14:cNvPr xmlns:dgm14="http://schemas.microsoft.com/office/drawing/2010/diagram" id="0" name="" title="Group C"/>
        </a:ext>
      </dgm:extLst>
    </dgm:pt>
    <dgm:pt modelId="{13139645-28B0-41D9-8ED9-DA67D736E51B}" type="parTrans" cxnId="{3A8ECB28-E23B-45B6-8C84-8AF5114507DE}">
      <dgm:prSet/>
      <dgm:spPr/>
      <dgm:t>
        <a:bodyPr rtlCol="0"/>
        <a:lstStyle/>
        <a:p>
          <a:pPr rtl="0"/>
          <a:endParaRPr lang="es-ES" noProof="0" dirty="0"/>
        </a:p>
      </dgm:t>
    </dgm:pt>
    <dgm:pt modelId="{96C19FF6-672B-4588-9D93-2A932D4ACF8D}" type="sibTrans" cxnId="{3A8ECB28-E23B-45B6-8C84-8AF5114507DE}">
      <dgm:prSet/>
      <dgm:spPr/>
      <dgm:t>
        <a:bodyPr rtlCol="0"/>
        <a:lstStyle/>
        <a:p>
          <a:pPr rtl="0"/>
          <a:endParaRPr lang="es-ES" noProof="0" dirty="0"/>
        </a:p>
      </dgm:t>
    </dgm:pt>
    <dgm:pt modelId="{A05E8D05-15E6-4BEC-B725-D745A48258D3}">
      <dgm:prSet phldrT="[Text]"/>
      <dgm:spPr/>
      <dgm:t>
        <a:bodyPr rtlCol="0"/>
        <a:lstStyle/>
        <a:p>
          <a:pPr rtl="0"/>
          <a:r>
            <a:rPr lang="es-ES" noProof="0" dirty="0"/>
            <a:t>Tarea 1</a:t>
          </a:r>
        </a:p>
      </dgm:t>
      <dgm:extLst>
        <a:ext uri="{E40237B7-FDA0-4F09-8148-C483321AD2D9}">
          <dgm14:cNvPr xmlns:dgm14="http://schemas.microsoft.com/office/drawing/2010/diagram" id="0" name="" title="Task 1 and task 2 under group C"/>
        </a:ext>
      </dgm:extLst>
    </dgm:pt>
    <dgm:pt modelId="{29C49A6E-36B2-41D1-83D5-6B58713D5DAF}" type="parTrans" cxnId="{EFE22C42-C667-4B7A-8208-6758BAEC1445}">
      <dgm:prSet/>
      <dgm:spPr/>
      <dgm:t>
        <a:bodyPr rtlCol="0"/>
        <a:lstStyle/>
        <a:p>
          <a:pPr rtl="0"/>
          <a:endParaRPr lang="es-ES" noProof="0" dirty="0"/>
        </a:p>
      </dgm:t>
    </dgm:pt>
    <dgm:pt modelId="{EA09E308-F440-47C6-8C86-B63BABC170D9}" type="sibTrans" cxnId="{EFE22C42-C667-4B7A-8208-6758BAEC1445}">
      <dgm:prSet/>
      <dgm:spPr/>
      <dgm:t>
        <a:bodyPr rtlCol="0"/>
        <a:lstStyle/>
        <a:p>
          <a:pPr rtl="0"/>
          <a:endParaRPr lang="es-ES" noProof="0" dirty="0"/>
        </a:p>
      </dgm:t>
    </dgm:pt>
    <dgm:pt modelId="{501543CC-DA58-457B-906B-32038F856438}">
      <dgm:prSet phldrT="[Text]"/>
      <dgm:spPr/>
      <dgm:t>
        <a:bodyPr rtlCol="0"/>
        <a:lstStyle/>
        <a:p>
          <a:pPr rtl="0"/>
          <a:r>
            <a:rPr lang="es-ES" noProof="0" dirty="0"/>
            <a:t>Tarea 2</a:t>
          </a:r>
        </a:p>
      </dgm:t>
    </dgm:pt>
    <dgm:pt modelId="{5E67377B-1C69-4BC4-AA80-867A0F76CC63}" type="parTrans" cxnId="{828862EB-D32C-4FA8-A0B8-53A1BB9A1CA8}">
      <dgm:prSet/>
      <dgm:spPr/>
      <dgm:t>
        <a:bodyPr rtlCol="0"/>
        <a:lstStyle/>
        <a:p>
          <a:pPr rtl="0"/>
          <a:endParaRPr lang="es-ES" noProof="0" dirty="0"/>
        </a:p>
      </dgm:t>
    </dgm:pt>
    <dgm:pt modelId="{C9786BDC-DE69-4580-9357-6DFCD292EB5B}" type="sibTrans" cxnId="{828862EB-D32C-4FA8-A0B8-53A1BB9A1CA8}">
      <dgm:prSet/>
      <dgm:spPr/>
      <dgm:t>
        <a:bodyPr rtlCol="0"/>
        <a:lstStyle/>
        <a:p>
          <a:pPr rtl="0"/>
          <a:endParaRPr lang="es-ES" noProof="0" dirty="0"/>
        </a:p>
      </dgm:t>
    </dgm:pt>
    <dgm:pt modelId="{E80E23AD-ECAE-46D2-92A5-71CA9074EED7}" type="pres">
      <dgm:prSet presAssocID="{3183185A-2A53-4D8C-8F32-C845F2F70CBF}" presName="linearFlow" presStyleCnt="0">
        <dgm:presLayoutVars>
          <dgm:dir/>
          <dgm:animLvl val="lvl"/>
          <dgm:resizeHandles val="exact"/>
        </dgm:presLayoutVars>
      </dgm:prSet>
      <dgm:spPr/>
    </dgm:pt>
    <dgm:pt modelId="{63DDCCD6-3F31-4095-8E42-5BBFC31B83BE}" type="pres">
      <dgm:prSet presAssocID="{758CBA3A-9936-4C67-965C-A8DD3074879B}" presName="composite" presStyleCnt="0"/>
      <dgm:spPr/>
    </dgm:pt>
    <dgm:pt modelId="{C0AF5CB7-6C4F-49BC-8738-E4DE0AC00B72}" type="pres">
      <dgm:prSet presAssocID="{758CBA3A-9936-4C67-965C-A8DD3074879B}" presName="parentText" presStyleLbl="alignNode1" presStyleIdx="0" presStyleCnt="3">
        <dgm:presLayoutVars>
          <dgm:chMax val="1"/>
          <dgm:bulletEnabled val="1"/>
        </dgm:presLayoutVars>
      </dgm:prSet>
      <dgm:spPr/>
    </dgm:pt>
    <dgm:pt modelId="{0E09DE89-66C0-478D-8170-8F0BC920F1EB}" type="pres">
      <dgm:prSet presAssocID="{758CBA3A-9936-4C67-965C-A8DD3074879B}" presName="descendantText" presStyleLbl="alignAcc1" presStyleIdx="0" presStyleCnt="3">
        <dgm:presLayoutVars>
          <dgm:bulletEnabled val="1"/>
        </dgm:presLayoutVars>
      </dgm:prSet>
      <dgm:spPr/>
    </dgm:pt>
    <dgm:pt modelId="{52E78D13-8FB5-4AEC-B5C0-881B683FCF22}" type="pres">
      <dgm:prSet presAssocID="{290E9CBE-1634-47AD-B973-508944073D35}" presName="sp" presStyleCnt="0"/>
      <dgm:spPr/>
    </dgm:pt>
    <dgm:pt modelId="{E529DD28-A6C8-4185-BA28-3A73741EACF4}" type="pres">
      <dgm:prSet presAssocID="{15031D9C-993C-4715-A26F-56D8831933EB}" presName="composite" presStyleCnt="0"/>
      <dgm:spPr/>
    </dgm:pt>
    <dgm:pt modelId="{29EA1718-F619-46D8-B505-CF1DDA71B8BF}" type="pres">
      <dgm:prSet presAssocID="{15031D9C-993C-4715-A26F-56D8831933EB}" presName="parentText" presStyleLbl="alignNode1" presStyleIdx="1" presStyleCnt="3">
        <dgm:presLayoutVars>
          <dgm:chMax val="1"/>
          <dgm:bulletEnabled val="1"/>
        </dgm:presLayoutVars>
      </dgm:prSet>
      <dgm:spPr/>
    </dgm:pt>
    <dgm:pt modelId="{C96267EA-EF01-411B-8D37-95F44BBB68D3}" type="pres">
      <dgm:prSet presAssocID="{15031D9C-993C-4715-A26F-56D8831933EB}" presName="descendantText" presStyleLbl="alignAcc1" presStyleIdx="1" presStyleCnt="3">
        <dgm:presLayoutVars>
          <dgm:bulletEnabled val="1"/>
        </dgm:presLayoutVars>
      </dgm:prSet>
      <dgm:spPr/>
    </dgm:pt>
    <dgm:pt modelId="{4CCED8E1-297A-4834-9FC1-39D8E59A67B1}" type="pres">
      <dgm:prSet presAssocID="{FB1D36D5-798A-40AA-91C3-3F3E5AF1A86F}" presName="sp" presStyleCnt="0"/>
      <dgm:spPr/>
    </dgm:pt>
    <dgm:pt modelId="{95036E43-6C97-4BF5-8CB3-7871077B6900}" type="pres">
      <dgm:prSet presAssocID="{2936D842-720E-4365-AD39-F6EAEC441633}" presName="composite" presStyleCnt="0"/>
      <dgm:spPr/>
    </dgm:pt>
    <dgm:pt modelId="{E7C44091-B50A-4CB0-98F0-E70A01DD36F4}" type="pres">
      <dgm:prSet presAssocID="{2936D842-720E-4365-AD39-F6EAEC441633}" presName="parentText" presStyleLbl="alignNode1" presStyleIdx="2" presStyleCnt="3">
        <dgm:presLayoutVars>
          <dgm:chMax val="1"/>
          <dgm:bulletEnabled val="1"/>
        </dgm:presLayoutVars>
      </dgm:prSet>
      <dgm:spPr/>
    </dgm:pt>
    <dgm:pt modelId="{68EF0610-07B4-40C7-AD99-F2285099C2E4}" type="pres">
      <dgm:prSet presAssocID="{2936D842-720E-4365-AD39-F6EAEC441633}" presName="descendantText" presStyleLbl="alignAcc1" presStyleIdx="2" presStyleCnt="3">
        <dgm:presLayoutVars>
          <dgm:bulletEnabled val="1"/>
        </dgm:presLayoutVars>
      </dgm:prSet>
      <dgm:spPr/>
    </dgm:pt>
  </dgm:ptLst>
  <dgm:cxnLst>
    <dgm:cxn modelId="{71B43602-5819-468F-A340-DA5A96BA033E}" type="presOf" srcId="{758CBA3A-9936-4C67-965C-A8DD3074879B}" destId="{C0AF5CB7-6C4F-49BC-8738-E4DE0AC00B72}" srcOrd="0" destOrd="0" presId="urn:microsoft.com/office/officeart/2005/8/layout/chevron2"/>
    <dgm:cxn modelId="{4684350B-06FE-48D5-B3C1-163A56F1155A}" type="presOf" srcId="{07B93839-AE15-473C-B47B-27FA5DBEE4E9}" destId="{C96267EA-EF01-411B-8D37-95F44BBB68D3}" srcOrd="0" destOrd="0" presId="urn:microsoft.com/office/officeart/2005/8/layout/chevron2"/>
    <dgm:cxn modelId="{2AAAB321-6446-48E6-A15F-5701A9441C34}" type="presOf" srcId="{501543CC-DA58-457B-906B-32038F856438}" destId="{68EF0610-07B4-40C7-AD99-F2285099C2E4}" srcOrd="0" destOrd="1" presId="urn:microsoft.com/office/officeart/2005/8/layout/chevron2"/>
    <dgm:cxn modelId="{B16F9628-8397-4FE5-BC4D-5FC1A248AC83}" type="presOf" srcId="{15031D9C-993C-4715-A26F-56D8831933EB}" destId="{29EA1718-F619-46D8-B505-CF1DDA71B8BF}" srcOrd="0" destOrd="0" presId="urn:microsoft.com/office/officeart/2005/8/layout/chevron2"/>
    <dgm:cxn modelId="{3A8ECB28-E23B-45B6-8C84-8AF5114507DE}" srcId="{3183185A-2A53-4D8C-8F32-C845F2F70CBF}" destId="{2936D842-720E-4365-AD39-F6EAEC441633}" srcOrd="2" destOrd="0" parTransId="{13139645-28B0-41D9-8ED9-DA67D736E51B}" sibTransId="{96C19FF6-672B-4588-9D93-2A932D4ACF8D}"/>
    <dgm:cxn modelId="{CC2F2B2A-04B7-4809-A4A4-4104809974E6}" type="presOf" srcId="{A05E8D05-15E6-4BEC-B725-D745A48258D3}" destId="{68EF0610-07B4-40C7-AD99-F2285099C2E4}" srcOrd="0" destOrd="0" presId="urn:microsoft.com/office/officeart/2005/8/layout/chevron2"/>
    <dgm:cxn modelId="{EFE22C42-C667-4B7A-8208-6758BAEC1445}" srcId="{2936D842-720E-4365-AD39-F6EAEC441633}" destId="{A05E8D05-15E6-4BEC-B725-D745A48258D3}" srcOrd="0" destOrd="0" parTransId="{29C49A6E-36B2-41D1-83D5-6B58713D5DAF}" sibTransId="{EA09E308-F440-47C6-8C86-B63BABC170D9}"/>
    <dgm:cxn modelId="{46D65943-0A7C-46F6-A9D3-BDC8883577AD}" type="presOf" srcId="{23C50191-A44D-4110-97C1-1DC6F9FD79CA}" destId="{C96267EA-EF01-411B-8D37-95F44BBB68D3}" srcOrd="0" destOrd="1" presId="urn:microsoft.com/office/officeart/2005/8/layout/chevron2"/>
    <dgm:cxn modelId="{B3B75767-F5F8-4491-90D5-5742EB2BC878}" type="presOf" srcId="{E90264E4-81CE-47E1-80E3-2624D8E5DFEE}" destId="{0E09DE89-66C0-478D-8170-8F0BC920F1EB}" srcOrd="0" destOrd="0" presId="urn:microsoft.com/office/officeart/2005/8/layout/chevron2"/>
    <dgm:cxn modelId="{CCB2FC69-48E6-4186-BB69-434FE6081740}" type="presOf" srcId="{B8D53E29-122A-46E1-B481-B57598D97444}" destId="{0E09DE89-66C0-478D-8170-8F0BC920F1EB}" srcOrd="0" destOrd="1" presId="urn:microsoft.com/office/officeart/2005/8/layout/chevron2"/>
    <dgm:cxn modelId="{F3B89C52-602F-49F7-B10E-F3B64BCDF706}" srcId="{758CBA3A-9936-4C67-965C-A8DD3074879B}" destId="{E90264E4-81CE-47E1-80E3-2624D8E5DFEE}" srcOrd="0" destOrd="0" parTransId="{79881485-DDC4-4A70-AA7E-393B9FD5747B}" sibTransId="{F41EE2E3-AB57-4E33-8FAD-2DCFFB467FDC}"/>
    <dgm:cxn modelId="{4333FB74-FEDF-4697-9A39-612F6D8B9AB6}" type="presOf" srcId="{2936D842-720E-4365-AD39-F6EAEC441633}" destId="{E7C44091-B50A-4CB0-98F0-E70A01DD36F4}" srcOrd="0" destOrd="0" presId="urn:microsoft.com/office/officeart/2005/8/layout/chevron2"/>
    <dgm:cxn modelId="{5F92077A-D266-43D8-B1E4-282FB69A0EF5}" type="presOf" srcId="{3183185A-2A53-4D8C-8F32-C845F2F70CBF}" destId="{E80E23AD-ECAE-46D2-92A5-71CA9074EED7}" srcOrd="0" destOrd="0" presId="urn:microsoft.com/office/officeart/2005/8/layout/chevron2"/>
    <dgm:cxn modelId="{F717B596-7122-4C3F-9238-14763508386B}" srcId="{3183185A-2A53-4D8C-8F32-C845F2F70CBF}" destId="{758CBA3A-9936-4C67-965C-A8DD3074879B}" srcOrd="0" destOrd="0" parTransId="{39812E31-9C15-4A6C-B8B9-78CE6FB555B1}" sibTransId="{290E9CBE-1634-47AD-B973-508944073D35}"/>
    <dgm:cxn modelId="{4D38D698-DC6D-4926-9520-43A255B536D4}" srcId="{15031D9C-993C-4715-A26F-56D8831933EB}" destId="{07B93839-AE15-473C-B47B-27FA5DBEE4E9}" srcOrd="0" destOrd="0" parTransId="{2BEFC288-C4D1-45AF-B679-7A41333941DE}" sibTransId="{0468DBFC-CB2D-4B3A-AAE7-09352D12344E}"/>
    <dgm:cxn modelId="{C8C2ADA0-316E-46E3-A4D5-49BD4A9A4B0B}" srcId="{3183185A-2A53-4D8C-8F32-C845F2F70CBF}" destId="{15031D9C-993C-4715-A26F-56D8831933EB}" srcOrd="1" destOrd="0" parTransId="{77530735-8AD3-469C-AEC2-B5B17A08AF65}" sibTransId="{FB1D36D5-798A-40AA-91C3-3F3E5AF1A86F}"/>
    <dgm:cxn modelId="{A71F00B0-D098-4236-AD79-95FC48F754F5}" srcId="{15031D9C-993C-4715-A26F-56D8831933EB}" destId="{23C50191-A44D-4110-97C1-1DC6F9FD79CA}" srcOrd="1" destOrd="0" parTransId="{E183CF6D-105A-4EAB-A780-A97B120C1182}" sibTransId="{8625F877-DCE4-4E39-929E-7FA0A761B660}"/>
    <dgm:cxn modelId="{C5FFCAE6-64D2-4A77-B85B-A376B2EE8E4F}" srcId="{758CBA3A-9936-4C67-965C-A8DD3074879B}" destId="{B8D53E29-122A-46E1-B481-B57598D97444}" srcOrd="1" destOrd="0" parTransId="{EF8E1F9D-EFFE-4283-A7B6-A44D3292ACA4}" sibTransId="{99B04B81-08CA-46AC-951C-217069AEF451}"/>
    <dgm:cxn modelId="{828862EB-D32C-4FA8-A0B8-53A1BB9A1CA8}" srcId="{2936D842-720E-4365-AD39-F6EAEC441633}" destId="{501543CC-DA58-457B-906B-32038F856438}" srcOrd="1" destOrd="0" parTransId="{5E67377B-1C69-4BC4-AA80-867A0F76CC63}" sibTransId="{C9786BDC-DE69-4580-9357-6DFCD292EB5B}"/>
    <dgm:cxn modelId="{135E7873-A46E-4154-8EE3-52AAA60564FD}" type="presParOf" srcId="{E80E23AD-ECAE-46D2-92A5-71CA9074EED7}" destId="{63DDCCD6-3F31-4095-8E42-5BBFC31B83BE}" srcOrd="0" destOrd="0" presId="urn:microsoft.com/office/officeart/2005/8/layout/chevron2"/>
    <dgm:cxn modelId="{A9FAD751-EA16-40A5-97AE-3F69AE5C1837}" type="presParOf" srcId="{63DDCCD6-3F31-4095-8E42-5BBFC31B83BE}" destId="{C0AF5CB7-6C4F-49BC-8738-E4DE0AC00B72}" srcOrd="0" destOrd="0" presId="urn:microsoft.com/office/officeart/2005/8/layout/chevron2"/>
    <dgm:cxn modelId="{D4F1CFD9-FAA1-4448-ABAA-E3FEFCB6CAF1}" type="presParOf" srcId="{63DDCCD6-3F31-4095-8E42-5BBFC31B83BE}" destId="{0E09DE89-66C0-478D-8170-8F0BC920F1EB}" srcOrd="1" destOrd="0" presId="urn:microsoft.com/office/officeart/2005/8/layout/chevron2"/>
    <dgm:cxn modelId="{2E2E534E-4D39-4D42-98E3-8E839879F75B}" type="presParOf" srcId="{E80E23AD-ECAE-46D2-92A5-71CA9074EED7}" destId="{52E78D13-8FB5-4AEC-B5C0-881B683FCF22}" srcOrd="1" destOrd="0" presId="urn:microsoft.com/office/officeart/2005/8/layout/chevron2"/>
    <dgm:cxn modelId="{E68FD358-61E9-4B14-947B-E013AD32E758}" type="presParOf" srcId="{E80E23AD-ECAE-46D2-92A5-71CA9074EED7}" destId="{E529DD28-A6C8-4185-BA28-3A73741EACF4}" srcOrd="2" destOrd="0" presId="urn:microsoft.com/office/officeart/2005/8/layout/chevron2"/>
    <dgm:cxn modelId="{ADDEDC8D-E08F-431C-8144-0F1630B4A0CB}" type="presParOf" srcId="{E529DD28-A6C8-4185-BA28-3A73741EACF4}" destId="{29EA1718-F619-46D8-B505-CF1DDA71B8BF}" srcOrd="0" destOrd="0" presId="urn:microsoft.com/office/officeart/2005/8/layout/chevron2"/>
    <dgm:cxn modelId="{D8DF5C2A-E654-4638-8D6A-DD69C6F02065}" type="presParOf" srcId="{E529DD28-A6C8-4185-BA28-3A73741EACF4}" destId="{C96267EA-EF01-411B-8D37-95F44BBB68D3}" srcOrd="1" destOrd="0" presId="urn:microsoft.com/office/officeart/2005/8/layout/chevron2"/>
    <dgm:cxn modelId="{8CA69AEF-3F6A-4CF3-AA93-E24960786D06}" type="presParOf" srcId="{E80E23AD-ECAE-46D2-92A5-71CA9074EED7}" destId="{4CCED8E1-297A-4834-9FC1-39D8E59A67B1}" srcOrd="3" destOrd="0" presId="urn:microsoft.com/office/officeart/2005/8/layout/chevron2"/>
    <dgm:cxn modelId="{23553970-4502-4F21-A038-1A6EF7082C03}" type="presParOf" srcId="{E80E23AD-ECAE-46D2-92A5-71CA9074EED7}" destId="{95036E43-6C97-4BF5-8CB3-7871077B6900}" srcOrd="4" destOrd="0" presId="urn:microsoft.com/office/officeart/2005/8/layout/chevron2"/>
    <dgm:cxn modelId="{2BCE6584-740F-4DE0-9BB4-2B4E6DC85A9E}" type="presParOf" srcId="{95036E43-6C97-4BF5-8CB3-7871077B6900}" destId="{E7C44091-B50A-4CB0-98F0-E70A01DD36F4}" srcOrd="0" destOrd="0" presId="urn:microsoft.com/office/officeart/2005/8/layout/chevron2"/>
    <dgm:cxn modelId="{EEBB7F6E-84DC-4C03-95AA-EA05A012B25A}" type="presParOf" srcId="{95036E43-6C97-4BF5-8CB3-7871077B6900}" destId="{68EF0610-07B4-40C7-AD99-F2285099C2E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F5CB7-6C4F-49BC-8738-E4DE0AC00B72}">
      <dsp:nvSpPr>
        <dsp:cNvPr id="0" name=""/>
        <dsp:cNvSpPr/>
      </dsp:nvSpPr>
      <dsp:spPr>
        <a:xfrm rot="5400000">
          <a:off x="-247798" y="249366"/>
          <a:ext cx="1651992" cy="1156394"/>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1333500" rtl="0">
            <a:lnSpc>
              <a:spcPct val="90000"/>
            </a:lnSpc>
            <a:spcBef>
              <a:spcPct val="0"/>
            </a:spcBef>
            <a:spcAft>
              <a:spcPct val="35000"/>
            </a:spcAft>
            <a:buNone/>
          </a:pPr>
          <a:r>
            <a:rPr lang="es-ES" sz="3000" kern="1200" noProof="0" dirty="0"/>
            <a:t>A</a:t>
          </a:r>
        </a:p>
      </dsp:txBody>
      <dsp:txXfrm rot="-5400000">
        <a:off x="1" y="579764"/>
        <a:ext cx="1156394" cy="495598"/>
      </dsp:txXfrm>
    </dsp:sp>
    <dsp:sp modelId="{0E09DE89-66C0-478D-8170-8F0BC920F1EB}">
      <dsp:nvSpPr>
        <dsp:cNvPr id="0" name=""/>
        <dsp:cNvSpPr/>
      </dsp:nvSpPr>
      <dsp:spPr>
        <a:xfrm rot="5400000">
          <a:off x="2448743" y="-1290781"/>
          <a:ext cx="1073794" cy="3658493"/>
        </a:xfrm>
        <a:prstGeom prst="round2Same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rtlCol="0" anchor="ctr" anchorCtr="0">
          <a:noAutofit/>
        </a:bodyPr>
        <a:lstStyle/>
        <a:p>
          <a:pPr marL="285750" lvl="1" indent="-285750" algn="l" defTabSz="1244600" rtl="0">
            <a:lnSpc>
              <a:spcPct val="90000"/>
            </a:lnSpc>
            <a:spcBef>
              <a:spcPct val="0"/>
            </a:spcBef>
            <a:spcAft>
              <a:spcPct val="15000"/>
            </a:spcAft>
            <a:buChar char="•"/>
          </a:pPr>
          <a:r>
            <a:rPr lang="es-ES" sz="2800" kern="1200" noProof="0" dirty="0"/>
            <a:t>Tarea 1</a:t>
          </a:r>
        </a:p>
        <a:p>
          <a:pPr marL="285750" lvl="1" indent="-285750" algn="l" defTabSz="1244600" rtl="0">
            <a:lnSpc>
              <a:spcPct val="90000"/>
            </a:lnSpc>
            <a:spcBef>
              <a:spcPct val="0"/>
            </a:spcBef>
            <a:spcAft>
              <a:spcPct val="15000"/>
            </a:spcAft>
            <a:buChar char="•"/>
          </a:pPr>
          <a:r>
            <a:rPr lang="es-ES" sz="2800" kern="1200" noProof="0" dirty="0"/>
            <a:t>Tarea 2</a:t>
          </a:r>
        </a:p>
      </dsp:txBody>
      <dsp:txXfrm rot="-5400000">
        <a:off x="1156394" y="53986"/>
        <a:ext cx="3606075" cy="968958"/>
      </dsp:txXfrm>
    </dsp:sp>
    <dsp:sp modelId="{29EA1718-F619-46D8-B505-CF1DDA71B8BF}">
      <dsp:nvSpPr>
        <dsp:cNvPr id="0" name=""/>
        <dsp:cNvSpPr/>
      </dsp:nvSpPr>
      <dsp:spPr>
        <a:xfrm rot="5400000">
          <a:off x="-247798" y="1707802"/>
          <a:ext cx="1651992" cy="1156394"/>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1333500" rtl="0">
            <a:lnSpc>
              <a:spcPct val="90000"/>
            </a:lnSpc>
            <a:spcBef>
              <a:spcPct val="0"/>
            </a:spcBef>
            <a:spcAft>
              <a:spcPct val="35000"/>
            </a:spcAft>
            <a:buNone/>
          </a:pPr>
          <a:r>
            <a:rPr lang="es-ES" sz="3000" kern="1200" noProof="0" dirty="0"/>
            <a:t>B</a:t>
          </a:r>
        </a:p>
      </dsp:txBody>
      <dsp:txXfrm rot="-5400000">
        <a:off x="1" y="2038200"/>
        <a:ext cx="1156394" cy="495598"/>
      </dsp:txXfrm>
    </dsp:sp>
    <dsp:sp modelId="{C96267EA-EF01-411B-8D37-95F44BBB68D3}">
      <dsp:nvSpPr>
        <dsp:cNvPr id="0" name=""/>
        <dsp:cNvSpPr/>
      </dsp:nvSpPr>
      <dsp:spPr>
        <a:xfrm rot="5400000">
          <a:off x="2448743" y="167654"/>
          <a:ext cx="1073794" cy="3658493"/>
        </a:xfrm>
        <a:prstGeom prst="round2Same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rtlCol="0" anchor="ctr" anchorCtr="0">
          <a:noAutofit/>
        </a:bodyPr>
        <a:lstStyle/>
        <a:p>
          <a:pPr marL="285750" lvl="1" indent="-285750" algn="l" defTabSz="1244600" rtl="0">
            <a:lnSpc>
              <a:spcPct val="90000"/>
            </a:lnSpc>
            <a:spcBef>
              <a:spcPct val="0"/>
            </a:spcBef>
            <a:spcAft>
              <a:spcPct val="15000"/>
            </a:spcAft>
            <a:buChar char="•"/>
          </a:pPr>
          <a:r>
            <a:rPr lang="es-ES" sz="2800" kern="1200" noProof="0" dirty="0"/>
            <a:t>Tarea 1</a:t>
          </a:r>
        </a:p>
        <a:p>
          <a:pPr marL="285750" lvl="1" indent="-285750" algn="l" defTabSz="1244600" rtl="0">
            <a:lnSpc>
              <a:spcPct val="90000"/>
            </a:lnSpc>
            <a:spcBef>
              <a:spcPct val="0"/>
            </a:spcBef>
            <a:spcAft>
              <a:spcPct val="15000"/>
            </a:spcAft>
            <a:buChar char="•"/>
          </a:pPr>
          <a:r>
            <a:rPr lang="es-ES" sz="2800" kern="1200" noProof="0" dirty="0"/>
            <a:t>Tarea 2</a:t>
          </a:r>
        </a:p>
      </dsp:txBody>
      <dsp:txXfrm rot="-5400000">
        <a:off x="1156394" y="1512421"/>
        <a:ext cx="3606075" cy="968958"/>
      </dsp:txXfrm>
    </dsp:sp>
    <dsp:sp modelId="{E7C44091-B50A-4CB0-98F0-E70A01DD36F4}">
      <dsp:nvSpPr>
        <dsp:cNvPr id="0" name=""/>
        <dsp:cNvSpPr/>
      </dsp:nvSpPr>
      <dsp:spPr>
        <a:xfrm rot="5400000">
          <a:off x="-247798" y="3166238"/>
          <a:ext cx="1651992" cy="1156394"/>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1333500" rtl="0">
            <a:lnSpc>
              <a:spcPct val="90000"/>
            </a:lnSpc>
            <a:spcBef>
              <a:spcPct val="0"/>
            </a:spcBef>
            <a:spcAft>
              <a:spcPct val="35000"/>
            </a:spcAft>
            <a:buNone/>
          </a:pPr>
          <a:r>
            <a:rPr lang="es-ES" sz="3000" kern="1200" noProof="0" dirty="0"/>
            <a:t>C</a:t>
          </a:r>
        </a:p>
      </dsp:txBody>
      <dsp:txXfrm rot="-5400000">
        <a:off x="1" y="3496636"/>
        <a:ext cx="1156394" cy="495598"/>
      </dsp:txXfrm>
    </dsp:sp>
    <dsp:sp modelId="{68EF0610-07B4-40C7-AD99-F2285099C2E4}">
      <dsp:nvSpPr>
        <dsp:cNvPr id="0" name=""/>
        <dsp:cNvSpPr/>
      </dsp:nvSpPr>
      <dsp:spPr>
        <a:xfrm rot="5400000">
          <a:off x="2448743" y="1626090"/>
          <a:ext cx="1073794" cy="3658493"/>
        </a:xfrm>
        <a:prstGeom prst="round2Same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rtlCol="0" anchor="ctr" anchorCtr="0">
          <a:noAutofit/>
        </a:bodyPr>
        <a:lstStyle/>
        <a:p>
          <a:pPr marL="285750" lvl="1" indent="-285750" algn="l" defTabSz="1244600" rtl="0">
            <a:lnSpc>
              <a:spcPct val="90000"/>
            </a:lnSpc>
            <a:spcBef>
              <a:spcPct val="0"/>
            </a:spcBef>
            <a:spcAft>
              <a:spcPct val="15000"/>
            </a:spcAft>
            <a:buChar char="•"/>
          </a:pPr>
          <a:r>
            <a:rPr lang="es-ES" sz="2800" kern="1200" noProof="0" dirty="0"/>
            <a:t>Tarea 1</a:t>
          </a:r>
        </a:p>
        <a:p>
          <a:pPr marL="285750" lvl="1" indent="-285750" algn="l" defTabSz="1244600" rtl="0">
            <a:lnSpc>
              <a:spcPct val="90000"/>
            </a:lnSpc>
            <a:spcBef>
              <a:spcPct val="0"/>
            </a:spcBef>
            <a:spcAft>
              <a:spcPct val="15000"/>
            </a:spcAft>
            <a:buChar char="•"/>
          </a:pPr>
          <a:r>
            <a:rPr lang="es-ES" sz="2800" kern="1200" noProof="0" dirty="0"/>
            <a:t>Tarea 2</a:t>
          </a:r>
        </a:p>
      </dsp:txBody>
      <dsp:txXfrm rot="-5400000">
        <a:off x="1156394" y="2970857"/>
        <a:ext cx="3606075" cy="96895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69BBBD98-8689-4A62-BBFB-92BF328A7966}" type="datetime1">
              <a:rPr lang="es-ES" smtClean="0"/>
              <a:t>09/04/2023</a:t>
            </a:fld>
            <a:endParaRPr lang="es-ES" dirty="0"/>
          </a:p>
        </p:txBody>
      </p:sp>
      <p:sp>
        <p:nvSpPr>
          <p:cNvPr id="4" name="Marcador de posición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4360E59-1627-4404-ACC5-51C744AB0F27}" type="slidenum">
              <a:rPr lang="es-ES" smtClean="0"/>
              <a:t>‹Nº›</a:t>
            </a:fld>
            <a:endParaRPr lang="es-E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pPr rtl="0"/>
            <a:endParaRPr lang="es-ES" noProof="0" dirty="0"/>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pPr rtl="0"/>
            <a:fld id="{8E41AB9B-16BF-4ECF-B92C-3E61E5BECA90}" type="datetime1">
              <a:rPr lang="es-ES" noProof="0" smtClean="0"/>
              <a:t>09/04/2023</a:t>
            </a:fld>
            <a:endParaRPr lang="es-ES" noProof="0" dirty="0"/>
          </a:p>
        </p:txBody>
      </p:sp>
      <p:sp>
        <p:nvSpPr>
          <p:cNvPr id="4" name="Marcador de posición de imagen d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pPr rtl="0"/>
            <a:fld id="{841221E5-7225-48EB-A4EE-420E7BFCF705}" type="slidenum">
              <a:rPr lang="es-ES" noProof="0" smtClean="0"/>
              <a:pPr rtl="0"/>
              <a:t>‹Nº›</a:t>
            </a:fld>
            <a:endParaRPr lang="es-ES" noProof="0"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a:t>
            </a:fld>
            <a:endParaRPr lang="es-ES" dirty="0"/>
          </a:p>
        </p:txBody>
      </p:sp>
    </p:spTree>
    <p:extLst>
      <p:ext uri="{BB962C8B-B14F-4D97-AF65-F5344CB8AC3E}">
        <p14:creationId xmlns:p14="http://schemas.microsoft.com/office/powerpoint/2010/main" val="400800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10</a:t>
            </a:fld>
            <a:endParaRPr lang="es-ES" dirty="0"/>
          </a:p>
        </p:txBody>
      </p:sp>
    </p:spTree>
    <p:extLst>
      <p:ext uri="{BB962C8B-B14F-4D97-AF65-F5344CB8AC3E}">
        <p14:creationId xmlns:p14="http://schemas.microsoft.com/office/powerpoint/2010/main" val="430379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11</a:t>
            </a:fld>
            <a:endParaRPr lang="es-ES" dirty="0"/>
          </a:p>
        </p:txBody>
      </p:sp>
    </p:spTree>
    <p:extLst>
      <p:ext uri="{BB962C8B-B14F-4D97-AF65-F5344CB8AC3E}">
        <p14:creationId xmlns:p14="http://schemas.microsoft.com/office/powerpoint/2010/main" val="645584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12</a:t>
            </a:fld>
            <a:endParaRPr lang="es-ES" dirty="0"/>
          </a:p>
        </p:txBody>
      </p:sp>
    </p:spTree>
    <p:extLst>
      <p:ext uri="{BB962C8B-B14F-4D97-AF65-F5344CB8AC3E}">
        <p14:creationId xmlns:p14="http://schemas.microsoft.com/office/powerpoint/2010/main" val="2373697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13</a:t>
            </a:fld>
            <a:endParaRPr lang="es-ES" dirty="0"/>
          </a:p>
        </p:txBody>
      </p:sp>
    </p:spTree>
    <p:extLst>
      <p:ext uri="{BB962C8B-B14F-4D97-AF65-F5344CB8AC3E}">
        <p14:creationId xmlns:p14="http://schemas.microsoft.com/office/powerpoint/2010/main" val="1602298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14</a:t>
            </a:fld>
            <a:endParaRPr lang="es-ES" dirty="0"/>
          </a:p>
        </p:txBody>
      </p:sp>
    </p:spTree>
    <p:extLst>
      <p:ext uri="{BB962C8B-B14F-4D97-AF65-F5344CB8AC3E}">
        <p14:creationId xmlns:p14="http://schemas.microsoft.com/office/powerpoint/2010/main" val="69820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15</a:t>
            </a:fld>
            <a:endParaRPr lang="es-ES" dirty="0"/>
          </a:p>
        </p:txBody>
      </p:sp>
    </p:spTree>
    <p:extLst>
      <p:ext uri="{BB962C8B-B14F-4D97-AF65-F5344CB8AC3E}">
        <p14:creationId xmlns:p14="http://schemas.microsoft.com/office/powerpoint/2010/main" val="210273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16</a:t>
            </a:fld>
            <a:endParaRPr lang="es-ES" dirty="0"/>
          </a:p>
        </p:txBody>
      </p:sp>
    </p:spTree>
    <p:extLst>
      <p:ext uri="{BB962C8B-B14F-4D97-AF65-F5344CB8AC3E}">
        <p14:creationId xmlns:p14="http://schemas.microsoft.com/office/powerpoint/2010/main" val="3069418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17</a:t>
            </a:fld>
            <a:endParaRPr lang="es-ES" dirty="0"/>
          </a:p>
        </p:txBody>
      </p:sp>
    </p:spTree>
    <p:extLst>
      <p:ext uri="{BB962C8B-B14F-4D97-AF65-F5344CB8AC3E}">
        <p14:creationId xmlns:p14="http://schemas.microsoft.com/office/powerpoint/2010/main" val="1956342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18</a:t>
            </a:fld>
            <a:endParaRPr lang="es-ES" dirty="0"/>
          </a:p>
        </p:txBody>
      </p:sp>
    </p:spTree>
    <p:extLst>
      <p:ext uri="{BB962C8B-B14F-4D97-AF65-F5344CB8AC3E}">
        <p14:creationId xmlns:p14="http://schemas.microsoft.com/office/powerpoint/2010/main" val="37455184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19</a:t>
            </a:fld>
            <a:endParaRPr lang="es-ES" dirty="0"/>
          </a:p>
        </p:txBody>
      </p:sp>
    </p:spTree>
    <p:extLst>
      <p:ext uri="{BB962C8B-B14F-4D97-AF65-F5344CB8AC3E}">
        <p14:creationId xmlns:p14="http://schemas.microsoft.com/office/powerpoint/2010/main" val="2001811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a:t>
            </a:fld>
            <a:endParaRPr lang="es-ES" dirty="0"/>
          </a:p>
        </p:txBody>
      </p:sp>
    </p:spTree>
    <p:extLst>
      <p:ext uri="{BB962C8B-B14F-4D97-AF65-F5344CB8AC3E}">
        <p14:creationId xmlns:p14="http://schemas.microsoft.com/office/powerpoint/2010/main" val="2425491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20</a:t>
            </a:fld>
            <a:endParaRPr lang="es-ES" dirty="0"/>
          </a:p>
        </p:txBody>
      </p:sp>
    </p:spTree>
    <p:extLst>
      <p:ext uri="{BB962C8B-B14F-4D97-AF65-F5344CB8AC3E}">
        <p14:creationId xmlns:p14="http://schemas.microsoft.com/office/powerpoint/2010/main" val="4008969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21</a:t>
            </a:fld>
            <a:endParaRPr lang="es-ES" dirty="0"/>
          </a:p>
        </p:txBody>
      </p:sp>
    </p:spTree>
    <p:extLst>
      <p:ext uri="{BB962C8B-B14F-4D97-AF65-F5344CB8AC3E}">
        <p14:creationId xmlns:p14="http://schemas.microsoft.com/office/powerpoint/2010/main" val="443740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22</a:t>
            </a:fld>
            <a:endParaRPr lang="es-ES" dirty="0"/>
          </a:p>
        </p:txBody>
      </p:sp>
    </p:spTree>
    <p:extLst>
      <p:ext uri="{BB962C8B-B14F-4D97-AF65-F5344CB8AC3E}">
        <p14:creationId xmlns:p14="http://schemas.microsoft.com/office/powerpoint/2010/main" val="2397201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23</a:t>
            </a:fld>
            <a:endParaRPr lang="es-ES" dirty="0"/>
          </a:p>
        </p:txBody>
      </p:sp>
    </p:spTree>
    <p:extLst>
      <p:ext uri="{BB962C8B-B14F-4D97-AF65-F5344CB8AC3E}">
        <p14:creationId xmlns:p14="http://schemas.microsoft.com/office/powerpoint/2010/main" val="2370446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24</a:t>
            </a:fld>
            <a:endParaRPr lang="es-ES" dirty="0"/>
          </a:p>
        </p:txBody>
      </p:sp>
    </p:spTree>
    <p:extLst>
      <p:ext uri="{BB962C8B-B14F-4D97-AF65-F5344CB8AC3E}">
        <p14:creationId xmlns:p14="http://schemas.microsoft.com/office/powerpoint/2010/main" val="21222889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25</a:t>
            </a:fld>
            <a:endParaRPr lang="es-ES" dirty="0"/>
          </a:p>
        </p:txBody>
      </p:sp>
    </p:spTree>
    <p:extLst>
      <p:ext uri="{BB962C8B-B14F-4D97-AF65-F5344CB8AC3E}">
        <p14:creationId xmlns:p14="http://schemas.microsoft.com/office/powerpoint/2010/main" val="1519435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26</a:t>
            </a:fld>
            <a:endParaRPr lang="es-ES" dirty="0"/>
          </a:p>
        </p:txBody>
      </p:sp>
    </p:spTree>
    <p:extLst>
      <p:ext uri="{BB962C8B-B14F-4D97-AF65-F5344CB8AC3E}">
        <p14:creationId xmlns:p14="http://schemas.microsoft.com/office/powerpoint/2010/main" val="585278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27</a:t>
            </a:fld>
            <a:endParaRPr lang="es-ES" dirty="0"/>
          </a:p>
        </p:txBody>
      </p:sp>
    </p:spTree>
    <p:extLst>
      <p:ext uri="{BB962C8B-B14F-4D97-AF65-F5344CB8AC3E}">
        <p14:creationId xmlns:p14="http://schemas.microsoft.com/office/powerpoint/2010/main" val="1496822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28</a:t>
            </a:fld>
            <a:endParaRPr lang="es-ES" dirty="0"/>
          </a:p>
        </p:txBody>
      </p:sp>
    </p:spTree>
    <p:extLst>
      <p:ext uri="{BB962C8B-B14F-4D97-AF65-F5344CB8AC3E}">
        <p14:creationId xmlns:p14="http://schemas.microsoft.com/office/powerpoint/2010/main" val="388776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29</a:t>
            </a:fld>
            <a:endParaRPr lang="es-ES" dirty="0"/>
          </a:p>
        </p:txBody>
      </p:sp>
    </p:spTree>
    <p:extLst>
      <p:ext uri="{BB962C8B-B14F-4D97-AF65-F5344CB8AC3E}">
        <p14:creationId xmlns:p14="http://schemas.microsoft.com/office/powerpoint/2010/main" val="4143151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a:t>
            </a:fld>
            <a:endParaRPr lang="es-ES" dirty="0"/>
          </a:p>
        </p:txBody>
      </p:sp>
    </p:spTree>
    <p:extLst>
      <p:ext uri="{BB962C8B-B14F-4D97-AF65-F5344CB8AC3E}">
        <p14:creationId xmlns:p14="http://schemas.microsoft.com/office/powerpoint/2010/main" val="20839898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30</a:t>
            </a:fld>
            <a:endParaRPr lang="es-ES" dirty="0"/>
          </a:p>
        </p:txBody>
      </p:sp>
    </p:spTree>
    <p:extLst>
      <p:ext uri="{BB962C8B-B14F-4D97-AF65-F5344CB8AC3E}">
        <p14:creationId xmlns:p14="http://schemas.microsoft.com/office/powerpoint/2010/main" val="1408898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31</a:t>
            </a:fld>
            <a:endParaRPr lang="es-ES" dirty="0"/>
          </a:p>
        </p:txBody>
      </p:sp>
    </p:spTree>
    <p:extLst>
      <p:ext uri="{BB962C8B-B14F-4D97-AF65-F5344CB8AC3E}">
        <p14:creationId xmlns:p14="http://schemas.microsoft.com/office/powerpoint/2010/main" val="2812851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32</a:t>
            </a:fld>
            <a:endParaRPr lang="es-ES" dirty="0"/>
          </a:p>
        </p:txBody>
      </p:sp>
    </p:spTree>
    <p:extLst>
      <p:ext uri="{BB962C8B-B14F-4D97-AF65-F5344CB8AC3E}">
        <p14:creationId xmlns:p14="http://schemas.microsoft.com/office/powerpoint/2010/main" val="2216027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33</a:t>
            </a:fld>
            <a:endParaRPr lang="es-ES" dirty="0"/>
          </a:p>
        </p:txBody>
      </p:sp>
    </p:spTree>
    <p:extLst>
      <p:ext uri="{BB962C8B-B14F-4D97-AF65-F5344CB8AC3E}">
        <p14:creationId xmlns:p14="http://schemas.microsoft.com/office/powerpoint/2010/main" val="1325867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34</a:t>
            </a:fld>
            <a:endParaRPr lang="es-ES" dirty="0"/>
          </a:p>
        </p:txBody>
      </p:sp>
    </p:spTree>
    <p:extLst>
      <p:ext uri="{BB962C8B-B14F-4D97-AF65-F5344CB8AC3E}">
        <p14:creationId xmlns:p14="http://schemas.microsoft.com/office/powerpoint/2010/main" val="24555172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35</a:t>
            </a:fld>
            <a:endParaRPr lang="es-ES" dirty="0"/>
          </a:p>
        </p:txBody>
      </p:sp>
    </p:spTree>
    <p:extLst>
      <p:ext uri="{BB962C8B-B14F-4D97-AF65-F5344CB8AC3E}">
        <p14:creationId xmlns:p14="http://schemas.microsoft.com/office/powerpoint/2010/main" val="19529209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36</a:t>
            </a:fld>
            <a:endParaRPr lang="es-ES" dirty="0"/>
          </a:p>
        </p:txBody>
      </p:sp>
    </p:spTree>
    <p:extLst>
      <p:ext uri="{BB962C8B-B14F-4D97-AF65-F5344CB8AC3E}">
        <p14:creationId xmlns:p14="http://schemas.microsoft.com/office/powerpoint/2010/main" val="4729291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37</a:t>
            </a:fld>
            <a:endParaRPr lang="es-ES" dirty="0"/>
          </a:p>
        </p:txBody>
      </p:sp>
    </p:spTree>
    <p:extLst>
      <p:ext uri="{BB962C8B-B14F-4D97-AF65-F5344CB8AC3E}">
        <p14:creationId xmlns:p14="http://schemas.microsoft.com/office/powerpoint/2010/main" val="1654880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38</a:t>
            </a:fld>
            <a:endParaRPr lang="es-ES" dirty="0"/>
          </a:p>
        </p:txBody>
      </p:sp>
    </p:spTree>
    <p:extLst>
      <p:ext uri="{BB962C8B-B14F-4D97-AF65-F5344CB8AC3E}">
        <p14:creationId xmlns:p14="http://schemas.microsoft.com/office/powerpoint/2010/main" val="577699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39</a:t>
            </a:fld>
            <a:endParaRPr lang="es-ES" dirty="0"/>
          </a:p>
        </p:txBody>
      </p:sp>
    </p:spTree>
    <p:extLst>
      <p:ext uri="{BB962C8B-B14F-4D97-AF65-F5344CB8AC3E}">
        <p14:creationId xmlns:p14="http://schemas.microsoft.com/office/powerpoint/2010/main" val="51468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a:t>
            </a:fld>
            <a:endParaRPr lang="es-ES" dirty="0"/>
          </a:p>
        </p:txBody>
      </p:sp>
    </p:spTree>
    <p:extLst>
      <p:ext uri="{BB962C8B-B14F-4D97-AF65-F5344CB8AC3E}">
        <p14:creationId xmlns:p14="http://schemas.microsoft.com/office/powerpoint/2010/main" val="5943542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40</a:t>
            </a:fld>
            <a:endParaRPr lang="es-ES" dirty="0"/>
          </a:p>
        </p:txBody>
      </p:sp>
    </p:spTree>
    <p:extLst>
      <p:ext uri="{BB962C8B-B14F-4D97-AF65-F5344CB8AC3E}">
        <p14:creationId xmlns:p14="http://schemas.microsoft.com/office/powerpoint/2010/main" val="5691351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41</a:t>
            </a:fld>
            <a:endParaRPr lang="es-ES" dirty="0"/>
          </a:p>
        </p:txBody>
      </p:sp>
    </p:spTree>
    <p:extLst>
      <p:ext uri="{BB962C8B-B14F-4D97-AF65-F5344CB8AC3E}">
        <p14:creationId xmlns:p14="http://schemas.microsoft.com/office/powerpoint/2010/main" val="18412580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42</a:t>
            </a:fld>
            <a:endParaRPr lang="es-ES" dirty="0"/>
          </a:p>
        </p:txBody>
      </p:sp>
    </p:spTree>
    <p:extLst>
      <p:ext uri="{BB962C8B-B14F-4D97-AF65-F5344CB8AC3E}">
        <p14:creationId xmlns:p14="http://schemas.microsoft.com/office/powerpoint/2010/main" val="13994281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43</a:t>
            </a:fld>
            <a:endParaRPr lang="es-ES" dirty="0"/>
          </a:p>
        </p:txBody>
      </p:sp>
    </p:spTree>
    <p:extLst>
      <p:ext uri="{BB962C8B-B14F-4D97-AF65-F5344CB8AC3E}">
        <p14:creationId xmlns:p14="http://schemas.microsoft.com/office/powerpoint/2010/main" val="3684986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44</a:t>
            </a:fld>
            <a:endParaRPr lang="es-ES" dirty="0"/>
          </a:p>
        </p:txBody>
      </p:sp>
    </p:spTree>
    <p:extLst>
      <p:ext uri="{BB962C8B-B14F-4D97-AF65-F5344CB8AC3E}">
        <p14:creationId xmlns:p14="http://schemas.microsoft.com/office/powerpoint/2010/main" val="888897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a:t>
            </a:fld>
            <a:endParaRPr lang="es-ES" dirty="0"/>
          </a:p>
        </p:txBody>
      </p:sp>
    </p:spTree>
    <p:extLst>
      <p:ext uri="{BB962C8B-B14F-4D97-AF65-F5344CB8AC3E}">
        <p14:creationId xmlns:p14="http://schemas.microsoft.com/office/powerpoint/2010/main" val="2760583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a:t>
            </a:fld>
            <a:endParaRPr lang="es-ES" dirty="0"/>
          </a:p>
        </p:txBody>
      </p:sp>
    </p:spTree>
    <p:extLst>
      <p:ext uri="{BB962C8B-B14F-4D97-AF65-F5344CB8AC3E}">
        <p14:creationId xmlns:p14="http://schemas.microsoft.com/office/powerpoint/2010/main" val="1766165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7</a:t>
            </a:fld>
            <a:endParaRPr lang="es-ES" dirty="0"/>
          </a:p>
        </p:txBody>
      </p:sp>
    </p:spTree>
    <p:extLst>
      <p:ext uri="{BB962C8B-B14F-4D97-AF65-F5344CB8AC3E}">
        <p14:creationId xmlns:p14="http://schemas.microsoft.com/office/powerpoint/2010/main" val="2507219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8</a:t>
            </a:fld>
            <a:endParaRPr lang="es-ES" dirty="0"/>
          </a:p>
        </p:txBody>
      </p:sp>
    </p:spTree>
    <p:extLst>
      <p:ext uri="{BB962C8B-B14F-4D97-AF65-F5344CB8AC3E}">
        <p14:creationId xmlns:p14="http://schemas.microsoft.com/office/powerpoint/2010/main" val="4156050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9</a:t>
            </a:fld>
            <a:endParaRPr lang="es-ES" dirty="0"/>
          </a:p>
        </p:txBody>
      </p:sp>
    </p:spTree>
    <p:extLst>
      <p:ext uri="{BB962C8B-B14F-4D97-AF65-F5344CB8AC3E}">
        <p14:creationId xmlns:p14="http://schemas.microsoft.com/office/powerpoint/2010/main" val="786637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8" name="Rectángulo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9" name="Rectángulo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0" name="Rectángulo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1" name="Rectángulo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2" name="Rectángulo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13" name="Conector recto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15" name="Conector recto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rtlCol="0" anchor="t" anchorCtr="0" compatLnSpc="1">
            <a:prstTxWarp prst="textNoShape">
              <a:avLst/>
            </a:prstTxWarp>
          </a:bodyPr>
          <a:lstStyle/>
          <a:p>
            <a:pPr rtl="0"/>
            <a:endParaRPr lang="es-ES" noProof="0" dirty="0"/>
          </a:p>
        </p:txBody>
      </p:sp>
      <p:sp>
        <p:nvSpPr>
          <p:cNvPr id="2" name="Título 1"/>
          <p:cNvSpPr>
            <a:spLocks noGrp="1"/>
          </p:cNvSpPr>
          <p:nvPr>
            <p:ph type="ctrTitle"/>
          </p:nvPr>
        </p:nvSpPr>
        <p:spPr>
          <a:xfrm>
            <a:off x="2428669" y="1600200"/>
            <a:ext cx="8329031" cy="2680127"/>
          </a:xfrm>
        </p:spPr>
        <p:txBody>
          <a:bodyPr rtlCol="0">
            <a:noAutofit/>
          </a:bodyPr>
          <a:lstStyle>
            <a:lvl1pPr>
              <a:defRPr sz="5400"/>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2428669" y="4344915"/>
            <a:ext cx="7516442" cy="1116085"/>
          </a:xfrm>
        </p:spPr>
        <p:txBody>
          <a:bodyPr rtlCol="0">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modificar el estilo de subtítulo del patrón</a:t>
            </a:r>
            <a:endParaRPr lang="es-ES" noProof="0" dirty="0"/>
          </a:p>
        </p:txBody>
      </p:sp>
      <p:sp>
        <p:nvSpPr>
          <p:cNvPr id="4" name="Marcador de posición de fecha 3"/>
          <p:cNvSpPr>
            <a:spLocks noGrp="1"/>
          </p:cNvSpPr>
          <p:nvPr>
            <p:ph type="dt" sz="half" idx="10"/>
          </p:nvPr>
        </p:nvSpPr>
        <p:spPr/>
        <p:txBody>
          <a:bodyPr rtlCol="0"/>
          <a:lstStyle>
            <a:lvl1pPr>
              <a:defRPr baseline="0">
                <a:solidFill>
                  <a:schemeClr val="tx2"/>
                </a:solidFill>
              </a:defRPr>
            </a:lvl1pPr>
          </a:lstStyle>
          <a:p>
            <a:pPr rtl="0"/>
            <a:fld id="{D227DDB9-0E5E-4C56-81E2-42C38C100EB8}" type="datetime1">
              <a:rPr lang="es-ES" noProof="0" smtClean="0"/>
              <a:t>09/04/2023</a:t>
            </a:fld>
            <a:endParaRPr lang="es-ES" noProof="0" dirty="0"/>
          </a:p>
        </p:txBody>
      </p:sp>
      <p:sp>
        <p:nvSpPr>
          <p:cNvPr id="5" name="Marcador de posición de pie de página 4"/>
          <p:cNvSpPr>
            <a:spLocks noGrp="1"/>
          </p:cNvSpPr>
          <p:nvPr>
            <p:ph type="ftr" sz="quarter" idx="11"/>
          </p:nvPr>
        </p:nvSpPr>
        <p:spPr/>
        <p:txBody>
          <a:bodyPr rtlCol="0"/>
          <a:lstStyle>
            <a:lvl1pPr>
              <a:defRPr baseline="0">
                <a:solidFill>
                  <a:schemeClr val="tx2"/>
                </a:solidFill>
              </a:defRPr>
            </a:lvl1pPr>
          </a:lstStyle>
          <a:p>
            <a:pPr rtl="0"/>
            <a:r>
              <a:rPr lang="es-ES" noProof="0" dirty="0"/>
              <a:t>Agregar un pie de página</a:t>
            </a:r>
          </a:p>
        </p:txBody>
      </p:sp>
      <p:sp>
        <p:nvSpPr>
          <p:cNvPr id="6" name="Marcador de posición de número de diapositiva 5"/>
          <p:cNvSpPr>
            <a:spLocks noGrp="1"/>
          </p:cNvSpPr>
          <p:nvPr>
            <p:ph type="sldNum" sz="quarter" idx="12"/>
          </p:nvPr>
        </p:nvSpPr>
        <p:spPr>
          <a:xfrm>
            <a:off x="10666412" y="6356351"/>
            <a:ext cx="609441" cy="365125"/>
          </a:xfrm>
        </p:spPr>
        <p:txBody>
          <a:bodyPr rtlCol="0"/>
          <a:lstStyle>
            <a:lvl1pPr>
              <a:defRPr baseline="0">
                <a:solidFill>
                  <a:schemeClr val="tx2"/>
                </a:solidFill>
              </a:defRPr>
            </a:lvl1pPr>
          </a:lstStyle>
          <a:p>
            <a:pPr rtl="0"/>
            <a:fld id="{7DC1BBB0-96F0-4077-A278-0F3FB5C104D3}" type="slidenum">
              <a:rPr lang="es-ES" noProof="0" smtClean="0"/>
              <a:pPr rtl="0"/>
              <a:t>‹Nº›</a:t>
            </a:fld>
            <a:endParaRPr lang="es-ES" noProof="0"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lvl5pPr>
              <a:defRPr/>
            </a:lvl5pPr>
            <a:lvl6pPr>
              <a:defRPr/>
            </a:lvl6pPr>
            <a:lvl7pPr>
              <a:defRPr/>
            </a:lvl7pPr>
            <a:lvl8pPr>
              <a:defRPr/>
            </a:lvl8pPr>
            <a:lvl9pPr>
              <a:defRPr/>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854D34C8-6636-436D-90B3-E45C17BC29D1}" type="datetime1">
              <a:rPr lang="es-ES" noProof="0" smtClean="0"/>
              <a:t>09/04/2023</a:t>
            </a:fld>
            <a:endParaRPr lang="es-ES" noProof="0" dirty="0"/>
          </a:p>
        </p:txBody>
      </p:sp>
      <p:sp>
        <p:nvSpPr>
          <p:cNvPr id="5" name="Marcador de posición de pie de página 4"/>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ángulo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8" name="Rectángu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9" name="Rectángu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0" name="Rectángulo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1" name="Conector recto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s-ES" noProof="0" dirty="0"/>
          </a:p>
        </p:txBody>
      </p:sp>
      <p:cxnSp>
        <p:nvCxnSpPr>
          <p:cNvPr id="14" name="Conector recto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vertical 1"/>
          <p:cNvSpPr>
            <a:spLocks noGrp="1"/>
          </p:cNvSpPr>
          <p:nvPr>
            <p:ph type="title" orient="vert"/>
          </p:nvPr>
        </p:nvSpPr>
        <p:spPr>
          <a:xfrm>
            <a:off x="9599612" y="685800"/>
            <a:ext cx="1787526" cy="5486400"/>
          </a:xfrm>
        </p:spPr>
        <p:txBody>
          <a:bodyPr vert="eaVert"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598613" y="685800"/>
            <a:ext cx="7848599" cy="5486400"/>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5B1A7055-A05B-47D6-9397-3E4A1BE71239}" type="datetime1">
              <a:rPr lang="es-ES" noProof="0" smtClean="0"/>
              <a:t>09/04/2023</a:t>
            </a:fld>
            <a:endParaRPr lang="es-ES" noProof="0" dirty="0"/>
          </a:p>
        </p:txBody>
      </p:sp>
      <p:sp>
        <p:nvSpPr>
          <p:cNvPr id="5" name="Marcador de posición de pie de página 4"/>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lvl5pPr>
              <a:defRPr/>
            </a:lvl5pPr>
            <a:lvl6pPr>
              <a:defRPr/>
            </a:lvl6pPr>
            <a:lvl7pPr>
              <a:defRPr/>
            </a:lvl7pPr>
            <a:lvl8pPr>
              <a:defRPr/>
            </a:lvl8pPr>
            <a:lvl9pPr>
              <a:defRPr/>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397066DD-333B-4949-A479-115F2B9E08E7}" type="datetime1">
              <a:rPr lang="es-ES" noProof="0" smtClean="0"/>
              <a:t>09/04/2023</a:t>
            </a:fld>
            <a:endParaRPr lang="es-ES" noProof="0" dirty="0"/>
          </a:p>
        </p:txBody>
      </p:sp>
      <p:sp>
        <p:nvSpPr>
          <p:cNvPr id="5" name="Marcador de posición de pie de página 4"/>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19" name="Rectángulo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0" name="Rectángulo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4" name="Rectángulo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1" name="Rectángulo 20"/>
          <p:cNvSpPr/>
          <p:nvPr/>
        </p:nvSpPr>
        <p:spPr bwMode="ltGray">
          <a:xfrm>
            <a:off x="0" y="5661248"/>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sz="1050" b="1" noProof="0" dirty="0"/>
          </a:p>
        </p:txBody>
      </p:sp>
      <p:cxnSp>
        <p:nvCxnSpPr>
          <p:cNvPr id="22" name="Conector recto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ángulo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23" name="Conector recto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ángulo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7" name="Rectángulo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8" name="Rectángulo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9" name="Rectángulo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30" name="Rectángulo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31" name="Conector recto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ángulo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33" name="Conector recto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a:xfrm>
            <a:off x="1598613" y="1600201"/>
            <a:ext cx="8283272" cy="2654064"/>
          </a:xfrm>
        </p:spPr>
        <p:txBody>
          <a:bodyPr rtlCol="0" anchor="b">
            <a:normAutofit/>
          </a:bodyPr>
          <a:lstStyle>
            <a:lvl1pPr algn="l">
              <a:defRPr sz="5400" b="0" cap="none" baseline="0"/>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598613" y="4259996"/>
            <a:ext cx="7264623" cy="1150203"/>
          </a:xfrm>
        </p:spPr>
        <p:txBody>
          <a:bodyPr rtlCol="0"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593436" y="1600200"/>
            <a:ext cx="4814586" cy="4572000"/>
          </a:xfrm>
        </p:spPr>
        <p:txBody>
          <a:bodyPr rtlCol="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561651" y="1600200"/>
            <a:ext cx="4814586" cy="4572000"/>
          </a:xfrm>
        </p:spPr>
        <p:txBody>
          <a:bodyPr rtlCol="0"/>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número de diapositiva 6"/>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593436"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593436" y="2514706"/>
            <a:ext cx="4814586" cy="365749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557349"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557349" y="2514600"/>
            <a:ext cx="4818888" cy="3655568"/>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fecha 6"/>
          <p:cNvSpPr>
            <a:spLocks noGrp="1"/>
          </p:cNvSpPr>
          <p:nvPr>
            <p:ph type="dt" sz="half" idx="10"/>
          </p:nvPr>
        </p:nvSpPr>
        <p:spPr/>
        <p:txBody>
          <a:bodyPr rtlCol="0"/>
          <a:lstStyle/>
          <a:p>
            <a:pPr rtl="0"/>
            <a:fld id="{2C913CB4-D4A9-4FBE-913D-B9E890ABEF3F}" type="datetime1">
              <a:rPr lang="es-ES" noProof="0" smtClean="0"/>
              <a:t>09/04/2023</a:t>
            </a:fld>
            <a:endParaRPr lang="es-ES" noProof="0" dirty="0"/>
          </a:p>
        </p:txBody>
      </p:sp>
      <p:sp>
        <p:nvSpPr>
          <p:cNvPr id="8" name="Marcador de posición de pie de página 7"/>
          <p:cNvSpPr>
            <a:spLocks noGrp="1"/>
          </p:cNvSpPr>
          <p:nvPr>
            <p:ph type="ftr" sz="quarter" idx="11"/>
          </p:nvPr>
        </p:nvSpPr>
        <p:spPr/>
        <p:txBody>
          <a:bodyPr rtlCol="0"/>
          <a:lstStyle/>
          <a:p>
            <a:pPr rtl="0"/>
            <a:r>
              <a:rPr lang="es-ES" noProof="0" dirty="0"/>
              <a:t>Agregar un pie de página</a:t>
            </a:r>
          </a:p>
        </p:txBody>
      </p:sp>
      <p:sp>
        <p:nvSpPr>
          <p:cNvPr id="9" name="Marcador de posición de número de diapositiva 8"/>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p>
            <a:pPr rtl="0"/>
            <a:fld id="{543DE88F-8DA3-44F9-868D-559DD495EADB}" type="datetime1">
              <a:rPr lang="es-ES" noProof="0" smtClean="0"/>
              <a:t>09/04/2023</a:t>
            </a:fld>
            <a:endParaRPr lang="es-ES" noProof="0" dirty="0"/>
          </a:p>
        </p:txBody>
      </p:sp>
      <p:sp>
        <p:nvSpPr>
          <p:cNvPr id="4" name="Marcador de posición de pie de página 3"/>
          <p:cNvSpPr>
            <a:spLocks noGrp="1"/>
          </p:cNvSpPr>
          <p:nvPr>
            <p:ph type="ftr" sz="quarter" idx="11"/>
          </p:nvPr>
        </p:nvSpPr>
        <p:spPr/>
        <p:txBody>
          <a:bodyPr rtlCol="0"/>
          <a:lstStyle/>
          <a:p>
            <a:pPr rtl="0"/>
            <a:r>
              <a:rPr lang="es-ES" noProof="0" dirty="0"/>
              <a:t>Agregar un pie de página</a:t>
            </a:r>
          </a:p>
        </p:txBody>
      </p:sp>
      <p:sp>
        <p:nvSpPr>
          <p:cNvPr id="5" name="Marcador de posición de número de diapositiva 4"/>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ángulo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6" name="Rectángulo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cxnSp>
        <p:nvCxnSpPr>
          <p:cNvPr id="7" name="Conector recto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ángulo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9" name="Rectángulo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2" name="Marcador de posición de fecha 1"/>
          <p:cNvSpPr>
            <a:spLocks noGrp="1"/>
          </p:cNvSpPr>
          <p:nvPr>
            <p:ph type="dt" sz="half" idx="10"/>
          </p:nvPr>
        </p:nvSpPr>
        <p:spPr/>
        <p:txBody>
          <a:bodyPr rtlCol="0"/>
          <a:lstStyle/>
          <a:p>
            <a:pPr rtl="0"/>
            <a:fld id="{C7A9AAEF-0AD3-419E-B51F-A77C6A89DFB2}" type="datetime1">
              <a:rPr lang="es-ES" noProof="0" smtClean="0"/>
              <a:t>09/04/2023</a:t>
            </a:fld>
            <a:endParaRPr lang="es-ES" noProof="0" dirty="0"/>
          </a:p>
        </p:txBody>
      </p:sp>
      <p:sp>
        <p:nvSpPr>
          <p:cNvPr id="3" name="Marcador de posición de pie de página 2"/>
          <p:cNvSpPr>
            <a:spLocks noGrp="1"/>
          </p:cNvSpPr>
          <p:nvPr>
            <p:ph type="ftr" sz="quarter" idx="11"/>
          </p:nvPr>
        </p:nvSpPr>
        <p:spPr/>
        <p:txBody>
          <a:bodyPr rtlCol="0"/>
          <a:lstStyle/>
          <a:p>
            <a:pPr rtl="0"/>
            <a:r>
              <a:rPr lang="es-ES" noProof="0" dirty="0"/>
              <a:t>Agregar un pie de página</a:t>
            </a:r>
          </a:p>
        </p:txBody>
      </p:sp>
      <p:sp>
        <p:nvSpPr>
          <p:cNvPr id="4" name="Marcador de posición de número de diapositiva 3"/>
          <p:cNvSpPr>
            <a:spLocks noGrp="1"/>
          </p:cNvSpPr>
          <p:nvPr>
            <p:ph type="sldNum" sz="quarter" idx="12"/>
          </p:nvPr>
        </p:nvSpPr>
        <p:spPr/>
        <p:txBody>
          <a:bodyPr rtlCol="0"/>
          <a:lstStyle>
            <a:lvl1pPr>
              <a:defRPr>
                <a:solidFill>
                  <a:schemeClr val="bg1"/>
                </a:solidFill>
              </a:defRPr>
            </a:lvl1pPr>
          </a:lstStyle>
          <a:p>
            <a:pPr rtl="0"/>
            <a:fld id="{7DC1BBB0-96F0-4077-A278-0F3FB5C104D3}" type="slidenum">
              <a:rPr lang="es-ES" noProof="0"/>
              <a:pPr rtl="0"/>
              <a:t>‹Nº›</a:t>
            </a:fld>
            <a:endParaRPr lang="es-ES" noProof="0"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leyenda">
    <p:spTree>
      <p:nvGrpSpPr>
        <p:cNvPr id="1" name=""/>
        <p:cNvGrpSpPr/>
        <p:nvPr/>
      </p:nvGrpSpPr>
      <p:grpSpPr>
        <a:xfrm>
          <a:off x="0" y="0"/>
          <a:ext cx="0" cy="0"/>
          <a:chOff x="0" y="0"/>
          <a:chExt cx="0" cy="0"/>
        </a:xfrm>
      </p:grpSpPr>
      <p:sp>
        <p:nvSpPr>
          <p:cNvPr id="8" name="Rectángulo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9" name="Rectángulo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cxnSp>
        <p:nvCxnSpPr>
          <p:cNvPr id="10" name="Conector recto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ángulo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2" name="Título 1"/>
          <p:cNvSpPr>
            <a:spLocks noGrp="1"/>
          </p:cNvSpPr>
          <p:nvPr>
            <p:ph type="title"/>
          </p:nvPr>
        </p:nvSpPr>
        <p:spPr bwMode="white">
          <a:xfrm>
            <a:off x="1074240" y="381000"/>
            <a:ext cx="3293422" cy="1371600"/>
          </a:xfrm>
        </p:spPr>
        <p:txBody>
          <a:bodyPr rtlCol="0" anchor="b">
            <a:normAutofit/>
          </a:bodyPr>
          <a:lstStyle>
            <a:lvl1pPr algn="l">
              <a:defRPr sz="2800" b="0" cap="all" baseline="0">
                <a:solidFill>
                  <a:schemeClr val="bg1"/>
                </a:solidFill>
              </a:defRPr>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a:xfrm>
            <a:off x="5180251" y="482600"/>
            <a:ext cx="6195986" cy="5689600"/>
          </a:xfrm>
        </p:spPr>
        <p:txBody>
          <a:bodyPr rtlCol="0">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p:cNvSpPr>
            <a:spLocks noGrp="1"/>
          </p:cNvSpPr>
          <p:nvPr>
            <p:ph type="body" sz="half" idx="2"/>
          </p:nvPr>
        </p:nvSpPr>
        <p:spPr bwMode="white">
          <a:xfrm>
            <a:off x="1074240" y="1828800"/>
            <a:ext cx="3293422" cy="4343400"/>
          </a:xfrm>
        </p:spPr>
        <p:txBody>
          <a:bodyPr rtlCol="0">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C31318DA-4832-4504-A64F-05EF187BF5DA}" type="datetime1">
              <a:rPr lang="es-ES" noProof="0" smtClean="0"/>
              <a:t>09/04/2023</a:t>
            </a:fld>
            <a:endParaRPr lang="es-ES" noProof="0" dirty="0"/>
          </a:p>
        </p:txBody>
      </p:sp>
      <p:sp>
        <p:nvSpPr>
          <p:cNvPr id="6" name="Marcador de posición de pie de página 5"/>
          <p:cNvSpPr>
            <a:spLocks noGrp="1"/>
          </p:cNvSpPr>
          <p:nvPr>
            <p:ph type="ftr" sz="quarter" idx="11"/>
          </p:nvPr>
        </p:nvSpPr>
        <p:spPr/>
        <p:txBody>
          <a:bodyPr rtlCol="0"/>
          <a:lstStyle/>
          <a:p>
            <a:pPr rtl="0"/>
            <a:r>
              <a:rPr lang="es-ES" noProof="0" dirty="0"/>
              <a:t>Agregar un pie de página</a:t>
            </a:r>
          </a:p>
        </p:txBody>
      </p:sp>
      <p:sp>
        <p:nvSpPr>
          <p:cNvPr id="7" name="Marcador de posición de número de diapositiva 6"/>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11" name="Rectángulo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8" name="Rectángulo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9" name="Rectángulo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2" name="Título 1"/>
          <p:cNvSpPr>
            <a:spLocks noGrp="1"/>
          </p:cNvSpPr>
          <p:nvPr>
            <p:ph type="title"/>
          </p:nvPr>
        </p:nvSpPr>
        <p:spPr>
          <a:xfrm>
            <a:off x="1074240" y="381000"/>
            <a:ext cx="3293422" cy="1371600"/>
          </a:xfrm>
        </p:spPr>
        <p:txBody>
          <a:bodyPr rtlCol="0" anchor="b">
            <a:normAutofit/>
          </a:bodyPr>
          <a:lstStyle>
            <a:lvl1pPr algn="l">
              <a:defRPr sz="2800" b="0" cap="all" baseline="0">
                <a:solidFill>
                  <a:schemeClr val="tx1">
                    <a:lumMod val="75000"/>
                  </a:schemeClr>
                </a:solidFill>
              </a:defRPr>
            </a:lvl1pPr>
          </a:lstStyle>
          <a:p>
            <a:pPr rtl="0"/>
            <a:r>
              <a:rPr lang="es-ES" noProof="0"/>
              <a:t>Haga clic para modificar el estilo de título del patrón</a:t>
            </a:r>
            <a:endParaRPr lang="es-ES" noProof="0" dirty="0"/>
          </a:p>
        </p:txBody>
      </p:sp>
      <p:sp>
        <p:nvSpPr>
          <p:cNvPr id="3" name="Marcador de posición de imagen 2" descr="Marcador de posición vacío para agregar una imagen. Haga clic en el marcador de posición y seleccione la imagen que desee agregar"/>
          <p:cNvSpPr>
            <a:spLocks noGrp="1"/>
          </p:cNvSpPr>
          <p:nvPr>
            <p:ph type="pic" idx="1"/>
          </p:nvPr>
        </p:nvSpPr>
        <p:spPr bwMode="auto">
          <a:xfrm>
            <a:off x="5180251" y="482600"/>
            <a:ext cx="6195986" cy="5689600"/>
          </a:xfrm>
          <a:ln w="19050">
            <a:solidFill>
              <a:schemeClr val="bg1"/>
            </a:solidFill>
          </a:ln>
        </p:spPr>
        <p:txBody>
          <a:bodyPr rtlCol="0">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4" name="Marcador de posición de texto 3"/>
          <p:cNvSpPr>
            <a:spLocks noGrp="1"/>
          </p:cNvSpPr>
          <p:nvPr>
            <p:ph type="body" sz="half" idx="2"/>
          </p:nvPr>
        </p:nvSpPr>
        <p:spPr>
          <a:xfrm>
            <a:off x="1074240" y="1828800"/>
            <a:ext cx="3293422" cy="4343400"/>
          </a:xfrm>
        </p:spPr>
        <p:txBody>
          <a:bodyPr rtlCol="0">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lvl1pPr>
              <a:defRPr baseline="0">
                <a:solidFill>
                  <a:schemeClr val="tx2"/>
                </a:solidFill>
              </a:defRPr>
            </a:lvl1pPr>
          </a:lstStyle>
          <a:p>
            <a:pPr rtl="0"/>
            <a:fld id="{A361280F-B7E7-4174-BE87-9E37B5A43C49}" type="datetime1">
              <a:rPr lang="es-ES" noProof="0" smtClean="0"/>
              <a:t>09/04/2023</a:t>
            </a:fld>
            <a:endParaRPr lang="es-ES" noProof="0" dirty="0"/>
          </a:p>
        </p:txBody>
      </p:sp>
      <p:sp>
        <p:nvSpPr>
          <p:cNvPr id="6" name="Marcador de posición de pie de página 5"/>
          <p:cNvSpPr>
            <a:spLocks noGrp="1"/>
          </p:cNvSpPr>
          <p:nvPr>
            <p:ph type="ftr" sz="quarter" idx="11"/>
          </p:nvPr>
        </p:nvSpPr>
        <p:spPr/>
        <p:txBody>
          <a:bodyPr rtlCol="0"/>
          <a:lstStyle>
            <a:lvl1pPr>
              <a:defRPr baseline="0">
                <a:solidFill>
                  <a:schemeClr val="tx2"/>
                </a:solidFill>
              </a:defRPr>
            </a:lvl1pPr>
          </a:lstStyle>
          <a:p>
            <a:pPr rtl="0"/>
            <a:r>
              <a:rPr lang="es-ES" noProof="0" dirty="0"/>
              <a:t>Agregar un pie de página</a:t>
            </a:r>
          </a:p>
        </p:txBody>
      </p:sp>
      <p:sp>
        <p:nvSpPr>
          <p:cNvPr id="7" name="Marcador de posición de número de diapositiva 6"/>
          <p:cNvSpPr>
            <a:spLocks noGrp="1"/>
          </p:cNvSpPr>
          <p:nvPr>
            <p:ph type="sldNum" sz="quarter" idx="12"/>
          </p:nvPr>
        </p:nvSpPr>
        <p:spPr/>
        <p:txBody>
          <a:bodyPr rtlCol="0"/>
          <a:lstStyle>
            <a:lvl1pPr>
              <a:defRPr baseline="0">
                <a:solidFill>
                  <a:schemeClr val="tx2"/>
                </a:solidFill>
              </a:defRPr>
            </a:lvl1pPr>
          </a:lstStyle>
          <a:p>
            <a:pPr rtl="0"/>
            <a:fld id="{7DC1BBB0-96F0-4077-A278-0F3FB5C104D3}" type="slidenum">
              <a:rPr lang="es-ES" noProof="0" smtClean="0"/>
              <a:pPr rtl="0"/>
              <a:t>‹Nº›</a:t>
            </a:fld>
            <a:endParaRPr lang="es-ES" noProof="0" dirty="0"/>
          </a:p>
        </p:txBody>
      </p:sp>
      <p:cxnSp>
        <p:nvCxnSpPr>
          <p:cNvPr id="10" name="Conector recto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8" name="Rectángu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9" name="Rectángu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3" name="Rectángulo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4" name="Conector recto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s-ES" noProof="0" dirty="0"/>
          </a:p>
        </p:txBody>
      </p:sp>
      <p:cxnSp>
        <p:nvCxnSpPr>
          <p:cNvPr id="16" name="Conector recto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Marcador de posición de título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pPr rtl="0"/>
            <a:fld id="{3FB7BB0F-7041-4735-B07A-25DB00AC6E71}" type="datetime1">
              <a:rPr lang="es-ES" noProof="0" smtClean="0"/>
              <a:t>09/04/2023</a:t>
            </a:fld>
            <a:endParaRPr lang="es-ES" noProof="0" dirty="0"/>
          </a:p>
        </p:txBody>
      </p:sp>
      <p:sp>
        <p:nvSpPr>
          <p:cNvPr id="5" name="Marcador de posición de pie de página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pPr rtl="0"/>
            <a:r>
              <a:rPr lang="es-ES" noProof="0" dirty="0"/>
              <a:t>Agregar un pie de página</a:t>
            </a:r>
          </a:p>
        </p:txBody>
      </p:sp>
      <p:sp>
        <p:nvSpPr>
          <p:cNvPr id="6" name="Marcador de posición de número de diapositiva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pPr rtl="0"/>
            <a:fld id="{7DC1BBB0-96F0-4077-A278-0F3FB5C104D3}" type="slidenum">
              <a:rPr lang="es-ES" noProof="0" smtClean="0"/>
              <a:pPr rtl="0"/>
              <a:t>‹Nº›</a:t>
            </a:fld>
            <a:endParaRPr lang="es-ES" noProof="0"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 Id="rId9"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9.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jpeg"/></Relationships>
</file>

<file path=ppt/slides/_rels/slide1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9.png"/><Relationship Id="rId7"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19.png"/><Relationship Id="rId4" Type="http://schemas.openxmlformats.org/officeDocument/2006/relationships/image" Target="../media/image18.jpeg"/><Relationship Id="rId9"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hyperlink" Target="mailto:johndoe@example.com"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rtl="0"/>
            <a:r>
              <a:rPr lang="es-ES" b="1" dirty="0">
                <a:solidFill>
                  <a:srgbClr val="7030A0"/>
                </a:solidFill>
                <a:effectLst>
                  <a:outerShdw blurRad="38100" dist="38100" dir="2700000" algn="tl">
                    <a:srgbClr val="000000">
                      <a:alpha val="43137"/>
                    </a:srgbClr>
                  </a:outerShdw>
                </a:effectLst>
              </a:rPr>
              <a:t>Arquitectura Empresarial</a:t>
            </a:r>
          </a:p>
        </p:txBody>
      </p:sp>
      <p:sp>
        <p:nvSpPr>
          <p:cNvPr id="3" name="Subtítulo 2"/>
          <p:cNvSpPr>
            <a:spLocks noGrp="1"/>
          </p:cNvSpPr>
          <p:nvPr>
            <p:ph type="subTitle" idx="1"/>
          </p:nvPr>
        </p:nvSpPr>
        <p:spPr/>
        <p:txBody>
          <a:bodyPr rtlCol="0"/>
          <a:lstStyle/>
          <a:p>
            <a:pPr rtl="0"/>
            <a:r>
              <a:rPr lang="es-ES" i="1" dirty="0">
                <a:solidFill>
                  <a:schemeClr val="accent6">
                    <a:lumMod val="50000"/>
                  </a:schemeClr>
                </a:solidFill>
                <a:effectLst>
                  <a:outerShdw blurRad="38100" dist="38100" dir="2700000" algn="tl">
                    <a:srgbClr val="000000">
                      <a:alpha val="43137"/>
                    </a:srgbClr>
                  </a:outerShdw>
                </a:effectLst>
              </a:rPr>
              <a:t>TOGAF 9.1</a:t>
            </a:r>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10</a:t>
            </a:fld>
            <a:endParaRPr lang="es-ES" noProof="0" dirty="0"/>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888337" y="3435317"/>
            <a:ext cx="357719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CONTINUUM DE EMPRESA</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9EB6B6A9-A42C-3C43-3777-BCA024134193}"/>
              </a:ext>
            </a:extLst>
          </p:cNvPr>
          <p:cNvSpPr txBox="1"/>
          <p:nvPr/>
        </p:nvSpPr>
        <p:spPr>
          <a:xfrm rot="16200000">
            <a:off x="-201101" y="3400442"/>
            <a:ext cx="105964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TOGAF</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778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09565" y="3430159"/>
            <a:ext cx="358540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CONFIRMACIÓN</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4" name="Picture 2">
            <a:extLst>
              <a:ext uri="{FF2B5EF4-FFF2-40B4-BE49-F238E27FC236}">
                <a16:creationId xmlns:a16="http://schemas.microsoft.com/office/drawing/2014/main" id="{B6836C6E-38C0-43AE-9C61-0EF5FF3A50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 t="4999" r="82988" b="94320"/>
          <a:stretch/>
        </p:blipFill>
        <p:spPr bwMode="auto">
          <a:xfrm>
            <a:off x="1485900" y="4192"/>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877FCD9B-60A0-438B-8873-454798BD05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2950864" y="-1984"/>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BA8D8859-18B1-4F17-9F6F-5E4F5BA695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498" t="4999" r="50290" b="94320"/>
          <a:stretch/>
        </p:blipFill>
        <p:spPr bwMode="auto">
          <a:xfrm>
            <a:off x="5866430" y="-1984"/>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C710E36B-6D55-4F9F-A58B-94BD681C8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4411710" y="-1984"/>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l sesgo de confirmación con ejemplos e implicaciones | Algo Poco">
            <a:extLst>
              <a:ext uri="{FF2B5EF4-FFF2-40B4-BE49-F238E27FC236}">
                <a16:creationId xmlns:a16="http://schemas.microsoft.com/office/drawing/2014/main" id="{74E976F3-3397-49C1-ACF3-806CE12E51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11" t="6130" r="3687" b="2868"/>
          <a:stretch/>
        </p:blipFill>
        <p:spPr bwMode="auto">
          <a:xfrm>
            <a:off x="6094412" y="364042"/>
            <a:ext cx="2777437" cy="2031325"/>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3E33A45C-458D-4684-ACFF-51D4729953EA}"/>
              </a:ext>
            </a:extLst>
          </p:cNvPr>
          <p:cNvSpPr txBox="1"/>
          <p:nvPr/>
        </p:nvSpPr>
        <p:spPr>
          <a:xfrm>
            <a:off x="1485900" y="613168"/>
            <a:ext cx="4594200" cy="2031325"/>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a buscar, encontrar y recordar información que confirma nuestras percepciones u opiniones.</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a confirmar las propias creencias o hipótesis, sin importar que estás sean falsas o incompletas.</a:t>
            </a:r>
          </a:p>
        </p:txBody>
      </p:sp>
      <p:pic>
        <p:nvPicPr>
          <p:cNvPr id="10" name="Imagen 9">
            <a:extLst>
              <a:ext uri="{FF2B5EF4-FFF2-40B4-BE49-F238E27FC236}">
                <a16:creationId xmlns:a16="http://schemas.microsoft.com/office/drawing/2014/main" id="{F8D12BA4-7184-42A6-B1D7-529E24BCB142}"/>
              </a:ext>
            </a:extLst>
          </p:cNvPr>
          <p:cNvPicPr>
            <a:picLocks noChangeAspect="1"/>
          </p:cNvPicPr>
          <p:nvPr/>
        </p:nvPicPr>
        <p:blipFill>
          <a:blip r:embed="rId5"/>
          <a:stretch>
            <a:fillRect/>
          </a:stretch>
        </p:blipFill>
        <p:spPr>
          <a:xfrm>
            <a:off x="1485900" y="3037445"/>
            <a:ext cx="2013656" cy="1960101"/>
          </a:xfrm>
          <a:prstGeom prst="rect">
            <a:avLst/>
          </a:prstGeom>
        </p:spPr>
      </p:pic>
      <p:pic>
        <p:nvPicPr>
          <p:cNvPr id="11" name="Imagen 10">
            <a:extLst>
              <a:ext uri="{FF2B5EF4-FFF2-40B4-BE49-F238E27FC236}">
                <a16:creationId xmlns:a16="http://schemas.microsoft.com/office/drawing/2014/main" id="{1EC8E15E-9ECD-43A4-9AF8-8FE7D9B08D76}"/>
              </a:ext>
            </a:extLst>
          </p:cNvPr>
          <p:cNvPicPr>
            <a:picLocks noChangeAspect="1"/>
          </p:cNvPicPr>
          <p:nvPr/>
        </p:nvPicPr>
        <p:blipFill>
          <a:blip r:embed="rId6"/>
          <a:stretch>
            <a:fillRect/>
          </a:stretch>
        </p:blipFill>
        <p:spPr>
          <a:xfrm>
            <a:off x="3681188" y="4704148"/>
            <a:ext cx="2450707" cy="1919359"/>
          </a:xfrm>
          <a:prstGeom prst="rect">
            <a:avLst/>
          </a:prstGeom>
        </p:spPr>
      </p:pic>
      <p:pic>
        <p:nvPicPr>
          <p:cNvPr id="12" name="Imagen 11">
            <a:extLst>
              <a:ext uri="{FF2B5EF4-FFF2-40B4-BE49-F238E27FC236}">
                <a16:creationId xmlns:a16="http://schemas.microsoft.com/office/drawing/2014/main" id="{9BA3497E-7F67-4637-822C-B29F3E003AF3}"/>
              </a:ext>
            </a:extLst>
          </p:cNvPr>
          <p:cNvPicPr>
            <a:picLocks noChangeAspect="1"/>
          </p:cNvPicPr>
          <p:nvPr/>
        </p:nvPicPr>
        <p:blipFill>
          <a:blip r:embed="rId7"/>
          <a:stretch>
            <a:fillRect/>
          </a:stretch>
        </p:blipFill>
        <p:spPr>
          <a:xfrm>
            <a:off x="5150518" y="3063746"/>
            <a:ext cx="3384375" cy="1499581"/>
          </a:xfrm>
          <a:prstGeom prst="rect">
            <a:avLst/>
          </a:prstGeom>
        </p:spPr>
      </p:pic>
      <p:pic>
        <p:nvPicPr>
          <p:cNvPr id="13" name="Imagen 12">
            <a:extLst>
              <a:ext uri="{FF2B5EF4-FFF2-40B4-BE49-F238E27FC236}">
                <a16:creationId xmlns:a16="http://schemas.microsoft.com/office/drawing/2014/main" id="{BE9DE157-EE7D-4817-A70F-F8B395DC78BC}"/>
              </a:ext>
            </a:extLst>
          </p:cNvPr>
          <p:cNvPicPr>
            <a:picLocks noChangeAspect="1"/>
          </p:cNvPicPr>
          <p:nvPr/>
        </p:nvPicPr>
        <p:blipFill>
          <a:blip r:embed="rId8"/>
          <a:stretch>
            <a:fillRect/>
          </a:stretch>
        </p:blipFill>
        <p:spPr>
          <a:xfrm>
            <a:off x="7306738" y="4846657"/>
            <a:ext cx="3558330" cy="1955259"/>
          </a:xfrm>
          <a:prstGeom prst="rect">
            <a:avLst/>
          </a:prstGeom>
        </p:spPr>
      </p:pic>
      <p:pic>
        <p:nvPicPr>
          <p:cNvPr id="1034" name="Picture 10" descr="12 sesgos cognitivos que limitan nuestra capacidad de innovación – Parte I  – Sociedad de la Innovación">
            <a:extLst>
              <a:ext uri="{FF2B5EF4-FFF2-40B4-BE49-F238E27FC236}">
                <a16:creationId xmlns:a16="http://schemas.microsoft.com/office/drawing/2014/main" id="{39083D1F-0756-4FBE-823A-8399ABA784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85903" y="1648604"/>
            <a:ext cx="2613670" cy="149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92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09565" y="3430159"/>
            <a:ext cx="358540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CONFIRMACIÓN</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5" name="Picture 2">
            <a:extLst>
              <a:ext uri="{FF2B5EF4-FFF2-40B4-BE49-F238E27FC236}">
                <a16:creationId xmlns:a16="http://schemas.microsoft.com/office/drawing/2014/main" id="{FC1293A8-39EF-4D8A-A54E-ECE326EF61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 t="4999" r="82988" b="94320"/>
          <a:stretch/>
        </p:blipFill>
        <p:spPr bwMode="auto">
          <a:xfrm>
            <a:off x="1485900" y="4192"/>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1E3F49AB-67CD-4212-A0AA-3E01DCA75A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2950864" y="-1984"/>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CCE23289-4EA9-429F-BFCF-E58F1EFFB1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498" t="4999" r="50290" b="94320"/>
          <a:stretch/>
        </p:blipFill>
        <p:spPr bwMode="auto">
          <a:xfrm>
            <a:off x="5866430" y="-1984"/>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0FA75F1F-E75C-49AB-AD14-D09957355A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4411710" y="-1984"/>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CE4C6BB1-6C35-4B2F-8F0F-B8CBC498F516}"/>
              </a:ext>
            </a:extLst>
          </p:cNvPr>
          <p:cNvPicPr>
            <a:picLocks noChangeAspect="1"/>
          </p:cNvPicPr>
          <p:nvPr/>
        </p:nvPicPr>
        <p:blipFill rotWithShape="1">
          <a:blip r:embed="rId4"/>
          <a:srcRect t="4352"/>
          <a:stretch/>
        </p:blipFill>
        <p:spPr>
          <a:xfrm>
            <a:off x="1491952" y="620688"/>
            <a:ext cx="5161508" cy="4989273"/>
          </a:xfrm>
          <a:prstGeom prst="rect">
            <a:avLst/>
          </a:prstGeom>
        </p:spPr>
      </p:pic>
      <p:sp>
        <p:nvSpPr>
          <p:cNvPr id="20" name="CuadroTexto 19">
            <a:extLst>
              <a:ext uri="{FF2B5EF4-FFF2-40B4-BE49-F238E27FC236}">
                <a16:creationId xmlns:a16="http://schemas.microsoft.com/office/drawing/2014/main" id="{7DF4F8B9-E61E-4159-982D-5AC095F5A4A0}"/>
              </a:ext>
            </a:extLst>
          </p:cNvPr>
          <p:cNvSpPr txBox="1"/>
          <p:nvPr/>
        </p:nvSpPr>
        <p:spPr>
          <a:xfrm>
            <a:off x="7062050" y="620688"/>
            <a:ext cx="4594200" cy="2308324"/>
          </a:xfrm>
          <a:prstGeom prst="rect">
            <a:avLst/>
          </a:prstGeom>
          <a:noFill/>
        </p:spPr>
        <p:txBody>
          <a:bodyPr wrap="square" rtlCol="0">
            <a:spAutoFit/>
          </a:bodyPr>
          <a:lstStyle/>
          <a:p>
            <a:pPr algn="just"/>
            <a:r>
              <a:rPr lang="es-ES"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PELIGROS DEL SESGO DE CONFIRMACIÓN</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342900" indent="-342900" algn="just">
              <a:buFont typeface="+mj-lt"/>
              <a:buAutoNum type="arabicPeriod"/>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Falta de criterio</a:t>
            </a:r>
          </a:p>
          <a:p>
            <a:pPr marL="342900" indent="-342900" algn="just">
              <a:buFont typeface="+mj-lt"/>
              <a:buAutoNum type="arabicPeriod"/>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Buscamos información de forma sesgada</a:t>
            </a:r>
          </a:p>
          <a:p>
            <a:pPr marL="342900" indent="-342900" algn="just">
              <a:buFont typeface="+mj-lt"/>
              <a:buAutoNum type="arabicPeriod"/>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Tendemos al prejuicio</a:t>
            </a:r>
          </a:p>
          <a:p>
            <a:pPr marL="342900" indent="-342900" algn="just">
              <a:buFont typeface="+mj-lt"/>
              <a:buAutoNum type="arabicPeriod"/>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Recuerdos selectivos</a:t>
            </a:r>
          </a:p>
          <a:p>
            <a:pPr marL="342900" indent="-342900" algn="just">
              <a:buFont typeface="+mj-lt"/>
              <a:buAutoNum type="arabicPeriod"/>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Juzgaremos erróneamente a las personas</a:t>
            </a:r>
          </a:p>
          <a:p>
            <a:pPr marL="342900" indent="-342900" algn="just">
              <a:buFont typeface="+mj-lt"/>
              <a:buAutoNum type="arabicPeriod"/>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Tomamos decisiones equivocadas</a:t>
            </a:r>
          </a:p>
        </p:txBody>
      </p:sp>
    </p:spTree>
    <p:extLst>
      <p:ext uri="{BB962C8B-B14F-4D97-AF65-F5344CB8AC3E}">
        <p14:creationId xmlns:p14="http://schemas.microsoft.com/office/powerpoint/2010/main" val="13002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09565" y="3430159"/>
            <a:ext cx="358540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CONFIRMACIÓN</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5" name="Picture 2">
            <a:extLst>
              <a:ext uri="{FF2B5EF4-FFF2-40B4-BE49-F238E27FC236}">
                <a16:creationId xmlns:a16="http://schemas.microsoft.com/office/drawing/2014/main" id="{FC1293A8-39EF-4D8A-A54E-ECE326EF61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 t="4999" r="82988" b="94320"/>
          <a:stretch/>
        </p:blipFill>
        <p:spPr bwMode="auto">
          <a:xfrm>
            <a:off x="1485900" y="4192"/>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1E3F49AB-67CD-4212-A0AA-3E01DCA75A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2950864" y="-1984"/>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CCE23289-4EA9-429F-BFCF-E58F1EFFB1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498" t="4999" r="50290" b="94320"/>
          <a:stretch/>
        </p:blipFill>
        <p:spPr bwMode="auto">
          <a:xfrm>
            <a:off x="5866430" y="-1984"/>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0FA75F1F-E75C-49AB-AD14-D09957355A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4411710" y="-1984"/>
            <a:ext cx="1440160" cy="216024"/>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0D33CA09-FA82-4A41-AB27-683790267F60}"/>
              </a:ext>
            </a:extLst>
          </p:cNvPr>
          <p:cNvSpPr txBox="1"/>
          <p:nvPr/>
        </p:nvSpPr>
        <p:spPr>
          <a:xfrm>
            <a:off x="1485900" y="404664"/>
            <a:ext cx="4594200" cy="2308324"/>
          </a:xfrm>
          <a:prstGeom prst="rect">
            <a:avLst/>
          </a:prstGeom>
          <a:noFill/>
        </p:spPr>
        <p:txBody>
          <a:bodyPr wrap="square" rtlCol="0">
            <a:spAutoFit/>
          </a:bodyPr>
          <a:lstStyle/>
          <a:p>
            <a:pPr algn="just"/>
            <a:r>
              <a:rPr lang="es-ES"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PELIGROS DEL SESGO DE CONFIRMACIÓN</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342900" indent="-342900" algn="just">
              <a:buFont typeface="+mj-lt"/>
              <a:buAutoNum type="arabicPeriod"/>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Falta de criterio</a:t>
            </a:r>
          </a:p>
          <a:p>
            <a:pPr marL="342900" indent="-342900" algn="just">
              <a:buFont typeface="+mj-lt"/>
              <a:buAutoNum type="arabicPeriod"/>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Buscamos información de forma sesgada</a:t>
            </a:r>
          </a:p>
          <a:p>
            <a:pPr marL="342900" indent="-342900" algn="just">
              <a:buFont typeface="+mj-lt"/>
              <a:buAutoNum type="arabicPeriod"/>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Tendemos al prejuicio</a:t>
            </a:r>
          </a:p>
          <a:p>
            <a:pPr marL="342900" indent="-342900" algn="just">
              <a:buFont typeface="+mj-lt"/>
              <a:buAutoNum type="arabicPeriod"/>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Recuerdos selectivos</a:t>
            </a:r>
          </a:p>
          <a:p>
            <a:pPr marL="342900" indent="-342900" algn="just">
              <a:buFont typeface="+mj-lt"/>
              <a:buAutoNum type="arabicPeriod"/>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Juzgaremos erróneamente a las personas</a:t>
            </a:r>
          </a:p>
          <a:p>
            <a:pPr marL="342900" indent="-342900" algn="just">
              <a:buFont typeface="+mj-lt"/>
              <a:buAutoNum type="arabicPeriod"/>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Tomamos decisiones equivocadas</a:t>
            </a:r>
          </a:p>
        </p:txBody>
      </p:sp>
    </p:spTree>
    <p:extLst>
      <p:ext uri="{BB962C8B-B14F-4D97-AF65-F5344CB8AC3E}">
        <p14:creationId xmlns:p14="http://schemas.microsoft.com/office/powerpoint/2010/main" val="2262633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7701" y="3430159"/>
            <a:ext cx="192168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EFECTO HALO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31" name="Picture 2">
            <a:extLst>
              <a:ext uri="{FF2B5EF4-FFF2-40B4-BE49-F238E27FC236}">
                <a16:creationId xmlns:a16="http://schemas.microsoft.com/office/drawing/2014/main" id="{877FCD9B-60A0-438B-8873-454798BD05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2769671" y="-10758"/>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356E4CCA-2FB4-4ACA-AF69-D990A0FE0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1321198" y="-10758"/>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C710E36B-6D55-4F9F-A58B-94BD681C8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4222204" y="-10758"/>
            <a:ext cx="1440160" cy="216024"/>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3E33A45C-458D-4684-ACFF-51D4729953EA}"/>
              </a:ext>
            </a:extLst>
          </p:cNvPr>
          <p:cNvSpPr txBox="1"/>
          <p:nvPr/>
        </p:nvSpPr>
        <p:spPr>
          <a:xfrm>
            <a:off x="1321198" y="332656"/>
            <a:ext cx="4413174" cy="3693319"/>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que hace que si notamos, en una persona, alguna característica positiva, esta impresión se extenderá a otros rasgos de la persona, sobre todo si no tenemos ninguna información de dichos rasgos.</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a definir el conjunto de la imagen de una persona, basándonos en uno de sus rasgos. Si la PERSONA X es atractivo, también será un ciudadano responsable y respetará la ley al pie de la letra.</a:t>
            </a:r>
          </a:p>
        </p:txBody>
      </p:sp>
      <p:pic>
        <p:nvPicPr>
          <p:cNvPr id="1026" name="Picture 2" descr="Efecto Halo. Project Managers no dejarnos llevar. Daniel Echeverría">
            <a:extLst>
              <a:ext uri="{FF2B5EF4-FFF2-40B4-BE49-F238E27FC236}">
                <a16:creationId xmlns:a16="http://schemas.microsoft.com/office/drawing/2014/main" id="{78DEABDC-B4A8-407A-966C-97302C1871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6540" y="404664"/>
            <a:ext cx="3393181" cy="26697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223,428 imágenes de Incorrecto - Imágenes, fotos y vectores de stock |  Shutterstock">
            <a:extLst>
              <a:ext uri="{FF2B5EF4-FFF2-40B4-BE49-F238E27FC236}">
                <a16:creationId xmlns:a16="http://schemas.microsoft.com/office/drawing/2014/main" id="{08C93852-37A1-4081-9C64-963D3CD4B42B}"/>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10159174" y="476672"/>
            <a:ext cx="677053" cy="6272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Logo de correcto diseño editable">
            <a:extLst>
              <a:ext uri="{FF2B5EF4-FFF2-40B4-BE49-F238E27FC236}">
                <a16:creationId xmlns:a16="http://schemas.microsoft.com/office/drawing/2014/main" id="{F84D8974-D832-4D3C-A319-828CC05A7A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2524" y="476672"/>
            <a:ext cx="627201" cy="62720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C12682FD-27BD-4266-8581-D18EAC1FFD2D}"/>
              </a:ext>
            </a:extLst>
          </p:cNvPr>
          <p:cNvPicPr>
            <a:picLocks noChangeAspect="1"/>
          </p:cNvPicPr>
          <p:nvPr/>
        </p:nvPicPr>
        <p:blipFill>
          <a:blip r:embed="rId7"/>
          <a:stretch>
            <a:fillRect/>
          </a:stretch>
        </p:blipFill>
        <p:spPr>
          <a:xfrm>
            <a:off x="2898078" y="4293096"/>
            <a:ext cx="2177160" cy="2309840"/>
          </a:xfrm>
          <a:prstGeom prst="rect">
            <a:avLst/>
          </a:prstGeom>
        </p:spPr>
      </p:pic>
      <p:pic>
        <p:nvPicPr>
          <p:cNvPr id="9" name="Picture 8" descr="Muere Maradona: Así fue el Maradona entrenador: dirigió hasta el final de  su vida | MARCA Claro Argentina">
            <a:extLst>
              <a:ext uri="{FF2B5EF4-FFF2-40B4-BE49-F238E27FC236}">
                <a16:creationId xmlns:a16="http://schemas.microsoft.com/office/drawing/2014/main" id="{74E7BE09-EF4C-4F35-897B-606DAA02D0A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3964" r="5710"/>
          <a:stretch/>
        </p:blipFill>
        <p:spPr bwMode="auto">
          <a:xfrm>
            <a:off x="8259467" y="4293096"/>
            <a:ext cx="2476678" cy="2309840"/>
          </a:xfrm>
          <a:prstGeom prst="rect">
            <a:avLst/>
          </a:prstGeom>
          <a:noFill/>
          <a:extLst>
            <a:ext uri="{909E8E84-426E-40DD-AFC4-6F175D3DCCD1}">
              <a14:hiddenFill xmlns:a14="http://schemas.microsoft.com/office/drawing/2010/main">
                <a:solidFill>
                  <a:srgbClr val="FFFFFF"/>
                </a:solidFill>
              </a14:hiddenFill>
            </a:ext>
          </a:extLst>
        </p:spPr>
      </p:pic>
      <p:sp>
        <p:nvSpPr>
          <p:cNvPr id="10" name="Flecha: pentágono 9">
            <a:extLst>
              <a:ext uri="{FF2B5EF4-FFF2-40B4-BE49-F238E27FC236}">
                <a16:creationId xmlns:a16="http://schemas.microsoft.com/office/drawing/2014/main" id="{F0E980E6-7EC4-424F-993E-B83EC1D82468}"/>
              </a:ext>
            </a:extLst>
          </p:cNvPr>
          <p:cNvSpPr/>
          <p:nvPr/>
        </p:nvSpPr>
        <p:spPr>
          <a:xfrm>
            <a:off x="5404065" y="4896771"/>
            <a:ext cx="2526574" cy="961609"/>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r>
              <a:rPr lang="es-PE" sz="1400" dirty="0"/>
              <a:t>Como es fue un excelente jugador, entonces será un excelente entrenador.</a:t>
            </a:r>
          </a:p>
        </p:txBody>
      </p:sp>
    </p:spTree>
    <p:extLst>
      <p:ext uri="{BB962C8B-B14F-4D97-AF65-F5344CB8AC3E}">
        <p14:creationId xmlns:p14="http://schemas.microsoft.com/office/powerpoint/2010/main" val="159640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049470" y="3430159"/>
            <a:ext cx="386522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CORRESPONDECIA</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34" name="Picture 2">
            <a:extLst>
              <a:ext uri="{FF2B5EF4-FFF2-40B4-BE49-F238E27FC236}">
                <a16:creationId xmlns:a16="http://schemas.microsoft.com/office/drawing/2014/main" id="{356E4CCA-2FB4-4ACA-AF69-D990A0FE0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1321198" y="-10758"/>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C710E36B-6D55-4F9F-A58B-94BD681C8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2777984" y="-10758"/>
            <a:ext cx="1440160" cy="216024"/>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3E33A45C-458D-4684-ACFF-51D4729953EA}"/>
              </a:ext>
            </a:extLst>
          </p:cNvPr>
          <p:cNvSpPr txBox="1"/>
          <p:nvPr/>
        </p:nvSpPr>
        <p:spPr>
          <a:xfrm>
            <a:off x="1321198" y="332656"/>
            <a:ext cx="3765102" cy="6186309"/>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por la cual realizamos juicios de las personas por su personalidad, pero a nosotros mismos por la situación.</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a pensar que lo que hacen las personas es debido a su forma de ser y en cambio las cosas que nos pasan a nosotros mismos son por la situación.</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Sobrevaloramos los motivos internos de la gente e infravaloramos los externos como el rol o las circunstancias.</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 gente tiende a explicar comportamientos basándose más en qué «tipo» de persona los ejecuta, que en los factores sociales y ambientales que rodean e influyen a dicha persona.</a:t>
            </a:r>
          </a:p>
        </p:txBody>
      </p:sp>
      <p:pic>
        <p:nvPicPr>
          <p:cNvPr id="16" name="Picture 6" descr="223,428 imágenes de Incorrecto - Imágenes, fotos y vectores de stock |  Shutterstock">
            <a:extLst>
              <a:ext uri="{FF2B5EF4-FFF2-40B4-BE49-F238E27FC236}">
                <a16:creationId xmlns:a16="http://schemas.microsoft.com/office/drawing/2014/main" id="{08C93852-37A1-4081-9C64-963D3CD4B42B}"/>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7702596" y="582215"/>
            <a:ext cx="295744" cy="27396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Logo de correcto diseño editable">
            <a:extLst>
              <a:ext uri="{FF2B5EF4-FFF2-40B4-BE49-F238E27FC236}">
                <a16:creationId xmlns:a16="http://schemas.microsoft.com/office/drawing/2014/main" id="{F84D8974-D832-4D3C-A319-828CC05A7A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67627" y="498679"/>
            <a:ext cx="369333" cy="3693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rporación De Negocios Tardanza Concepto Personaje Plano Ilustraciones  Svg, Vectoriales, Clip Art Vectorizado Libre De Derechos. Image 42796972.">
            <a:extLst>
              <a:ext uri="{FF2B5EF4-FFF2-40B4-BE49-F238E27FC236}">
                <a16:creationId xmlns:a16="http://schemas.microsoft.com/office/drawing/2014/main" id="{C0CDDD0D-E1D5-4064-9887-69D61DF5954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262" r="8139"/>
          <a:stretch/>
        </p:blipFill>
        <p:spPr bwMode="auto">
          <a:xfrm>
            <a:off x="5751266" y="980728"/>
            <a:ext cx="2702519" cy="17245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cto 5">
            <a:extLst>
              <a:ext uri="{FF2B5EF4-FFF2-40B4-BE49-F238E27FC236}">
                <a16:creationId xmlns:a16="http://schemas.microsoft.com/office/drawing/2014/main" id="{20989593-0DE6-48E4-87A2-D7EC297FB667}"/>
              </a:ext>
            </a:extLst>
          </p:cNvPr>
          <p:cNvCxnSpPr>
            <a:cxnSpLocks/>
          </p:cNvCxnSpPr>
          <p:nvPr/>
        </p:nvCxnSpPr>
        <p:spPr>
          <a:xfrm>
            <a:off x="8686700" y="332656"/>
            <a:ext cx="0" cy="6186309"/>
          </a:xfrm>
          <a:prstGeom prst="line">
            <a:avLst/>
          </a:prstGeom>
          <a:ln w="12700">
            <a:prstDash val="dashDot"/>
          </a:ln>
        </p:spPr>
        <p:style>
          <a:lnRef idx="1">
            <a:schemeClr val="accent5"/>
          </a:lnRef>
          <a:fillRef idx="0">
            <a:schemeClr val="accent5"/>
          </a:fillRef>
          <a:effectRef idx="0">
            <a:schemeClr val="accent5"/>
          </a:effectRef>
          <a:fontRef idx="minor">
            <a:schemeClr val="tx1"/>
          </a:fontRef>
        </p:style>
      </p:cxnSp>
      <p:sp>
        <p:nvSpPr>
          <p:cNvPr id="12" name="CuadroTexto 11">
            <a:extLst>
              <a:ext uri="{FF2B5EF4-FFF2-40B4-BE49-F238E27FC236}">
                <a16:creationId xmlns:a16="http://schemas.microsoft.com/office/drawing/2014/main" id="{8B40F6BE-75CE-4FA4-A6C7-62C3EB059537}"/>
              </a:ext>
            </a:extLst>
          </p:cNvPr>
          <p:cNvSpPr txBox="1"/>
          <p:nvPr/>
        </p:nvSpPr>
        <p:spPr>
          <a:xfrm>
            <a:off x="6606605" y="466805"/>
            <a:ext cx="965329" cy="369332"/>
          </a:xfrm>
          <a:prstGeom prst="rect">
            <a:avLst/>
          </a:prstGeom>
          <a:noFill/>
        </p:spPr>
        <p:txBody>
          <a:bodyPr wrap="none" rtlCol="0">
            <a:spAutoFit/>
          </a:bodyPr>
          <a:lstStyle/>
          <a:p>
            <a:r>
              <a:rPr lang="es-PE" b="1" dirty="0">
                <a:solidFill>
                  <a:srgbClr val="7030A0"/>
                </a:solidFill>
                <a:effectLst>
                  <a:outerShdw blurRad="38100" dist="38100" dir="2700000" algn="tl">
                    <a:srgbClr val="000000">
                      <a:alpha val="43137"/>
                    </a:srgbClr>
                  </a:outerShdw>
                </a:effectLst>
              </a:rPr>
              <a:t>OTROS</a:t>
            </a:r>
          </a:p>
        </p:txBody>
      </p:sp>
      <p:sp>
        <p:nvSpPr>
          <p:cNvPr id="22" name="CuadroTexto 21">
            <a:extLst>
              <a:ext uri="{FF2B5EF4-FFF2-40B4-BE49-F238E27FC236}">
                <a16:creationId xmlns:a16="http://schemas.microsoft.com/office/drawing/2014/main" id="{3B124B3F-7B6E-4105-90D1-B2D6CBE95507}"/>
              </a:ext>
            </a:extLst>
          </p:cNvPr>
          <p:cNvSpPr txBox="1"/>
          <p:nvPr/>
        </p:nvSpPr>
        <p:spPr>
          <a:xfrm>
            <a:off x="10123344" y="462902"/>
            <a:ext cx="505267" cy="369332"/>
          </a:xfrm>
          <a:prstGeom prst="rect">
            <a:avLst/>
          </a:prstGeom>
          <a:noFill/>
        </p:spPr>
        <p:txBody>
          <a:bodyPr wrap="none" rtlCol="0">
            <a:spAutoFit/>
          </a:bodyPr>
          <a:lstStyle/>
          <a:p>
            <a:r>
              <a:rPr lang="es-PE" b="1" dirty="0">
                <a:solidFill>
                  <a:srgbClr val="7030A0"/>
                </a:solidFill>
                <a:effectLst>
                  <a:outerShdw blurRad="38100" dist="38100" dir="2700000" algn="tl">
                    <a:srgbClr val="000000">
                      <a:alpha val="43137"/>
                    </a:srgbClr>
                  </a:outerShdw>
                </a:effectLst>
              </a:rPr>
              <a:t>YO</a:t>
            </a:r>
          </a:p>
        </p:txBody>
      </p:sp>
      <p:pic>
        <p:nvPicPr>
          <p:cNvPr id="2054" name="Picture 6" descr="Hombre De Negocios Demasiado Tarde Ilustración del Vector - Ilustración de  empresario, libre: 18883070">
            <a:extLst>
              <a:ext uri="{FF2B5EF4-FFF2-40B4-BE49-F238E27FC236}">
                <a16:creationId xmlns:a16="http://schemas.microsoft.com/office/drawing/2014/main" id="{9BD082A5-9DEA-43ED-97B8-BBA991BBA7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90992" y="980728"/>
            <a:ext cx="1574759" cy="1462688"/>
          </a:xfrm>
          <a:prstGeom prst="rect">
            <a:avLst/>
          </a:prstGeom>
          <a:noFill/>
          <a:extLst>
            <a:ext uri="{909E8E84-426E-40DD-AFC4-6F175D3DCCD1}">
              <a14:hiddenFill xmlns:a14="http://schemas.microsoft.com/office/drawing/2010/main">
                <a:solidFill>
                  <a:srgbClr val="FFFFFF"/>
                </a:solidFill>
              </a14:hiddenFill>
            </a:ext>
          </a:extLst>
        </p:spPr>
      </p:pic>
      <p:sp>
        <p:nvSpPr>
          <p:cNvPr id="24" name="CuadroTexto 23">
            <a:extLst>
              <a:ext uri="{FF2B5EF4-FFF2-40B4-BE49-F238E27FC236}">
                <a16:creationId xmlns:a16="http://schemas.microsoft.com/office/drawing/2014/main" id="{FCBF39A5-CC12-46E0-B144-7440F97CBC59}"/>
              </a:ext>
            </a:extLst>
          </p:cNvPr>
          <p:cNvSpPr txBox="1"/>
          <p:nvPr/>
        </p:nvSpPr>
        <p:spPr>
          <a:xfrm>
            <a:off x="5744351" y="2720662"/>
            <a:ext cx="2709434" cy="646331"/>
          </a:xfrm>
          <a:prstGeom prst="rect">
            <a:avLst/>
          </a:prstGeom>
          <a:noFill/>
        </p:spPr>
        <p:txBody>
          <a:bodyPr wrap="square" rtlCol="0">
            <a:spAutoFit/>
          </a:bodyPr>
          <a:lstStyle/>
          <a:p>
            <a:pPr algn="just"/>
            <a:r>
              <a:rPr lang="es-ES" sz="12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 </a:t>
            </a:r>
            <a:r>
              <a:rPr lang="es-ES" sz="1200" b="1" i="1" u="sng"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OTROS</a:t>
            </a:r>
            <a:r>
              <a:rPr lang="es-ES" sz="12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llegan tarde es porque son unos irresponsables que no planifican su tiempo.</a:t>
            </a:r>
          </a:p>
        </p:txBody>
      </p:sp>
      <p:sp>
        <p:nvSpPr>
          <p:cNvPr id="25" name="CuadroTexto 24">
            <a:extLst>
              <a:ext uri="{FF2B5EF4-FFF2-40B4-BE49-F238E27FC236}">
                <a16:creationId xmlns:a16="http://schemas.microsoft.com/office/drawing/2014/main" id="{22446491-4E37-4DD4-871F-1E32B3864597}"/>
              </a:ext>
            </a:extLst>
          </p:cNvPr>
          <p:cNvSpPr txBox="1"/>
          <p:nvPr/>
        </p:nvSpPr>
        <p:spPr>
          <a:xfrm>
            <a:off x="9021260" y="2720662"/>
            <a:ext cx="2709434" cy="461665"/>
          </a:xfrm>
          <a:prstGeom prst="rect">
            <a:avLst/>
          </a:prstGeom>
          <a:noFill/>
        </p:spPr>
        <p:txBody>
          <a:bodyPr wrap="square" rtlCol="0">
            <a:spAutoFit/>
          </a:bodyPr>
          <a:lstStyle/>
          <a:p>
            <a:pPr algn="just"/>
            <a:r>
              <a:rPr lang="es-ES" sz="12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 </a:t>
            </a:r>
            <a:r>
              <a:rPr lang="es-ES" sz="1200" b="1" i="1" u="sng"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YO</a:t>
            </a:r>
            <a:r>
              <a:rPr lang="es-ES" sz="12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llego tarde, no fue mi culpa sino que hubo demasiado tráfico.</a:t>
            </a:r>
          </a:p>
        </p:txBody>
      </p:sp>
      <p:pic>
        <p:nvPicPr>
          <p:cNvPr id="2056" name="Picture 8" descr="Estrés cansancio y concepto de agotamiento jóvenes trabajadores cansados de  hombres y mujeres de negocios acostados en sus computadoras portátiles en  la oficina sintiéndose somnolientos y cansados en el trabajo ilustración  vectorial |">
            <a:extLst>
              <a:ext uri="{FF2B5EF4-FFF2-40B4-BE49-F238E27FC236}">
                <a16:creationId xmlns:a16="http://schemas.microsoft.com/office/drawing/2014/main" id="{6173D285-1C88-4848-9DC4-8C778DCE0CB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139" t="28869" r="5662" b="12884"/>
          <a:stretch/>
        </p:blipFill>
        <p:spPr bwMode="auto">
          <a:xfrm>
            <a:off x="5744351" y="3670119"/>
            <a:ext cx="2709434" cy="1224136"/>
          </a:xfrm>
          <a:prstGeom prst="rect">
            <a:avLst/>
          </a:prstGeom>
          <a:noFill/>
          <a:extLst>
            <a:ext uri="{909E8E84-426E-40DD-AFC4-6F175D3DCCD1}">
              <a14:hiddenFill xmlns:a14="http://schemas.microsoft.com/office/drawing/2010/main">
                <a:solidFill>
                  <a:srgbClr val="FFFFFF"/>
                </a:solidFill>
              </a14:hiddenFill>
            </a:ext>
          </a:extLst>
        </p:spPr>
      </p:pic>
      <p:sp>
        <p:nvSpPr>
          <p:cNvPr id="27" name="CuadroTexto 26">
            <a:extLst>
              <a:ext uri="{FF2B5EF4-FFF2-40B4-BE49-F238E27FC236}">
                <a16:creationId xmlns:a16="http://schemas.microsoft.com/office/drawing/2014/main" id="{3DF244DB-9423-4012-80FD-0A63C7CA108A}"/>
              </a:ext>
            </a:extLst>
          </p:cNvPr>
          <p:cNvSpPr txBox="1"/>
          <p:nvPr/>
        </p:nvSpPr>
        <p:spPr>
          <a:xfrm>
            <a:off x="5804710" y="4947273"/>
            <a:ext cx="2709434" cy="646331"/>
          </a:xfrm>
          <a:prstGeom prst="rect">
            <a:avLst/>
          </a:prstGeom>
          <a:noFill/>
        </p:spPr>
        <p:txBody>
          <a:bodyPr wrap="square" rtlCol="0">
            <a:spAutoFit/>
          </a:bodyPr>
          <a:lstStyle/>
          <a:p>
            <a:pPr algn="just"/>
            <a:r>
              <a:rPr lang="es-ES" sz="12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 </a:t>
            </a:r>
            <a:r>
              <a:rPr lang="es-ES" sz="1200" b="1" i="1" u="sng"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OTROS</a:t>
            </a:r>
            <a:r>
              <a:rPr lang="es-ES" sz="12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están cansados en el trabajo es porque son unos flojos y perezosos que no tienen compromiso con la empresa.</a:t>
            </a:r>
          </a:p>
        </p:txBody>
      </p:sp>
      <p:pic>
        <p:nvPicPr>
          <p:cNvPr id="2058" name="Picture 10" descr="Empleado cansado agotado con el trabajo | Vector Gratis">
            <a:extLst>
              <a:ext uri="{FF2B5EF4-FFF2-40B4-BE49-F238E27FC236}">
                <a16:creationId xmlns:a16="http://schemas.microsoft.com/office/drawing/2014/main" id="{7DE81A97-53D4-4BC4-B8B3-8E490338869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938" t="15496" r="11508" b="17077"/>
          <a:stretch/>
        </p:blipFill>
        <p:spPr bwMode="auto">
          <a:xfrm>
            <a:off x="9615060" y="3445941"/>
            <a:ext cx="1704558" cy="1501332"/>
          </a:xfrm>
          <a:prstGeom prst="rect">
            <a:avLst/>
          </a:prstGeom>
          <a:noFill/>
          <a:extLst>
            <a:ext uri="{909E8E84-426E-40DD-AFC4-6F175D3DCCD1}">
              <a14:hiddenFill xmlns:a14="http://schemas.microsoft.com/office/drawing/2010/main">
                <a:solidFill>
                  <a:srgbClr val="FFFFFF"/>
                </a:solidFill>
              </a14:hiddenFill>
            </a:ext>
          </a:extLst>
        </p:spPr>
      </p:pic>
      <p:sp>
        <p:nvSpPr>
          <p:cNvPr id="29" name="CuadroTexto 28">
            <a:extLst>
              <a:ext uri="{FF2B5EF4-FFF2-40B4-BE49-F238E27FC236}">
                <a16:creationId xmlns:a16="http://schemas.microsoft.com/office/drawing/2014/main" id="{6E919A29-A2A4-4922-88E5-8BFDF1CDB749}"/>
              </a:ext>
            </a:extLst>
          </p:cNvPr>
          <p:cNvSpPr txBox="1"/>
          <p:nvPr/>
        </p:nvSpPr>
        <p:spPr>
          <a:xfrm>
            <a:off x="9021260" y="5005433"/>
            <a:ext cx="2709434" cy="646331"/>
          </a:xfrm>
          <a:prstGeom prst="rect">
            <a:avLst/>
          </a:prstGeom>
          <a:noFill/>
        </p:spPr>
        <p:txBody>
          <a:bodyPr wrap="square" rtlCol="0">
            <a:spAutoFit/>
          </a:bodyPr>
          <a:lstStyle/>
          <a:p>
            <a:pPr algn="just"/>
            <a:r>
              <a:rPr lang="es-ES" sz="12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 </a:t>
            </a:r>
            <a:r>
              <a:rPr lang="es-ES" sz="1200" b="1" i="1" u="sng"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YO</a:t>
            </a:r>
            <a:r>
              <a:rPr lang="es-ES" sz="12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estoy cansado en el trabajo, es porque he trabajado muchísimo y de forma muy ardua.</a:t>
            </a:r>
          </a:p>
        </p:txBody>
      </p:sp>
    </p:spTree>
    <p:extLst>
      <p:ext uri="{BB962C8B-B14F-4D97-AF65-F5344CB8AC3E}">
        <p14:creationId xmlns:p14="http://schemas.microsoft.com/office/powerpoint/2010/main" val="373019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846019" y="3430159"/>
            <a:ext cx="345831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EFECTO ARRASTRE</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31" name="Picture 2">
            <a:extLst>
              <a:ext uri="{FF2B5EF4-FFF2-40B4-BE49-F238E27FC236}">
                <a16:creationId xmlns:a16="http://schemas.microsoft.com/office/drawing/2014/main" id="{877FCD9B-60A0-438B-8873-454798BD05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2805617"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BA8D8859-18B1-4F17-9F6F-5E4F5BA695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498" t="4999" r="50290" b="94320"/>
          <a:stretch/>
        </p:blipFill>
        <p:spPr bwMode="auto">
          <a:xfrm>
            <a:off x="4260960"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356E4CCA-2FB4-4ACA-AF69-D990A0FE0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1363633" y="0"/>
            <a:ext cx="1440160" cy="216024"/>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3E33A45C-458D-4684-ACFF-51D4729953EA}"/>
              </a:ext>
            </a:extLst>
          </p:cNvPr>
          <p:cNvSpPr txBox="1"/>
          <p:nvPr/>
        </p:nvSpPr>
        <p:spPr>
          <a:xfrm>
            <a:off x="1363633" y="273979"/>
            <a:ext cx="4573920" cy="3416320"/>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que nos lleva a tomar decisiones por el simple hecho de que otras personas de nuestro entorno (con similares características) tomen esas mismas decisiones. También se le conoce con el nombre de efecto BANDWAGON.</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Define el comportamiento de las personas cuando actúan en función de lo que hacen los demás. Es decir, cuando todas las personas hacen lo mismo porque el resto así lo lleva a cabo.</a:t>
            </a:r>
          </a:p>
        </p:txBody>
      </p:sp>
      <p:pic>
        <p:nvPicPr>
          <p:cNvPr id="1028" name="Picture 4" descr="https://www.economiapersonal.com.ar/wp-content/uploads/2020/04/sesgo-cognitivo-efecto-bandwagon-o-efecto-arrastre-1.png">
            <a:extLst>
              <a:ext uri="{FF2B5EF4-FFF2-40B4-BE49-F238E27FC236}">
                <a16:creationId xmlns:a16="http://schemas.microsoft.com/office/drawing/2014/main" id="{8D505D67-3623-470B-A6AD-51B5964FA0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0476" y="234427"/>
            <a:ext cx="5053076" cy="2923565"/>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D8D020DE-9C33-4B67-B4B4-D270031C84BE}"/>
              </a:ext>
            </a:extLst>
          </p:cNvPr>
          <p:cNvSpPr/>
          <p:nvPr/>
        </p:nvSpPr>
        <p:spPr>
          <a:xfrm>
            <a:off x="6526460" y="3456323"/>
            <a:ext cx="5328592" cy="3416320"/>
          </a:xfrm>
          <a:prstGeom prst="rect">
            <a:avLst/>
          </a:prstGeom>
        </p:spPr>
        <p:txBody>
          <a:bodyPr wrap="square">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El cerebro humano es capaz de engañarnos y confundirnos con mucha facilidad. En ocasiones, podemos tomar decisiones que consideramos nuestras, pero que están influenciadas por lo que vemos que hacen los demás.</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En primer lugar, debemos ser conscientes de que, por naturaleza, los seres humanos disponemos de una necesidad de pertenencia a un grupo así como de adaptación al mismo. Y para ello, asumimos que, sumarnos a lo que hace la mayoría, nos puede ayudar.</a:t>
            </a:r>
          </a:p>
        </p:txBody>
      </p:sp>
      <p:pic>
        <p:nvPicPr>
          <p:cNvPr id="7" name="Picture 8" descr="Efecto Arrastre (bandwagon) | Definición y ejemplos La Ciencia Económica">
            <a:extLst>
              <a:ext uri="{FF2B5EF4-FFF2-40B4-BE49-F238E27FC236}">
                <a16:creationId xmlns:a16="http://schemas.microsoft.com/office/drawing/2014/main" id="{FD2FA350-94D6-4AC0-89C9-83C373E70B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114" t="31827" r="11179" b="11837"/>
          <a:stretch/>
        </p:blipFill>
        <p:spPr bwMode="auto">
          <a:xfrm>
            <a:off x="1671347" y="4221088"/>
            <a:ext cx="4714204" cy="184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58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211632" y="3430159"/>
            <a:ext cx="418954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POR INTERÉS PERSONAL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34" name="Picture 2">
            <a:extLst>
              <a:ext uri="{FF2B5EF4-FFF2-40B4-BE49-F238E27FC236}">
                <a16:creationId xmlns:a16="http://schemas.microsoft.com/office/drawing/2014/main" id="{356E4CCA-2FB4-4ACA-AF69-D990A0FE0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1334244"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C710E36B-6D55-4F9F-A58B-94BD681C8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4239262"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285CA541-F0B9-44B7-BA46-D91A064D21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284" t="4999" r="17504" b="94320"/>
          <a:stretch/>
        </p:blipFill>
        <p:spPr bwMode="auto">
          <a:xfrm>
            <a:off x="2795066" y="0"/>
            <a:ext cx="1440160" cy="216024"/>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3E33A45C-458D-4684-ACFF-51D4729953EA}"/>
              </a:ext>
            </a:extLst>
          </p:cNvPr>
          <p:cNvSpPr txBox="1"/>
          <p:nvPr/>
        </p:nvSpPr>
        <p:spPr>
          <a:xfrm>
            <a:off x="1334244" y="476672"/>
            <a:ext cx="4760168" cy="4524315"/>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que surge cuando las personas se atribuyen el crédito por sus éxitos, pero no por sus fracasos. Este sesgo también es llamado sesgo de AUTOSERVICIO.</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Por lo general, las personas que obtienen un éxito se lo atribuyen a sus capacidades, pero si se trata de un fracaso, lo atribuyen a causas externas.</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 considerado una tendencia auto favorable ya que tiende al enaltecimiento del YO y la conservación de la autoestima, esto lleva a la persona a distorsionar la realidad con tal de mantener una imagen favorable de sí mismo, aunque sea solo una ilusión.</a:t>
            </a:r>
          </a:p>
        </p:txBody>
      </p:sp>
      <p:pic>
        <p:nvPicPr>
          <p:cNvPr id="2050" name="Picture 2" descr="Roxana Kreimer on Twitter: &quot;4⃣ Sesgo de autoservicio o del interés personal  (self-service bias). La mayoría se cree mejor conductor y con más conducta  moral que el promedio. Este sesgo hace que">
            <a:extLst>
              <a:ext uri="{FF2B5EF4-FFF2-40B4-BE49-F238E27FC236}">
                <a16:creationId xmlns:a16="http://schemas.microsoft.com/office/drawing/2014/main" id="{5B0613EB-CA44-4DDC-916A-26927A393B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076" y="5059679"/>
            <a:ext cx="1512168" cy="17297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verconfidence Bias - Ethics Unwrapped - UT Austin">
            <a:extLst>
              <a:ext uri="{FF2B5EF4-FFF2-40B4-BE49-F238E27FC236}">
                <a16:creationId xmlns:a16="http://schemas.microsoft.com/office/drawing/2014/main" id="{3BBC51A3-7734-4C8B-8845-0EB9CE427B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452" y="216024"/>
            <a:ext cx="5345648" cy="300701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blogs.laprensagrafica.com/litoibarra/wp-content/uploads/2021/08/blog628img02-1.jpg">
            <a:extLst>
              <a:ext uri="{FF2B5EF4-FFF2-40B4-BE49-F238E27FC236}">
                <a16:creationId xmlns:a16="http://schemas.microsoft.com/office/drawing/2014/main" id="{CDC2606C-9494-4FD6-912B-9DAC536B9E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4452" y="3329608"/>
            <a:ext cx="4612228"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99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470259" y="3460936"/>
            <a:ext cx="4706801" cy="400110"/>
          </a:xfrm>
          <a:prstGeom prst="rect">
            <a:avLst/>
          </a:prstGeom>
          <a:noFill/>
        </p:spPr>
        <p:txBody>
          <a:bodyPr wrap="none" rtlCol="0">
            <a:spAutoFit/>
          </a:bodyPr>
          <a:lstStyle/>
          <a:p>
            <a:r>
              <a:rPr lang="es-MX" sz="2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FAVORITISMO DEL ENDOGRUPO</a:t>
            </a:r>
            <a:endParaRPr lang="es-PE" sz="2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31" name="Picture 2">
            <a:extLst>
              <a:ext uri="{FF2B5EF4-FFF2-40B4-BE49-F238E27FC236}">
                <a16:creationId xmlns:a16="http://schemas.microsoft.com/office/drawing/2014/main" id="{877FCD9B-60A0-438B-8873-454798BD05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2718349"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356E4CCA-2FB4-4ACA-AF69-D990A0FE0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1269876"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C710E36B-6D55-4F9F-A58B-94BD681C8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4170882" y="0"/>
            <a:ext cx="1440160" cy="216024"/>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3E33A45C-458D-4684-ACFF-51D4729953EA}"/>
              </a:ext>
            </a:extLst>
          </p:cNvPr>
          <p:cNvSpPr txBox="1"/>
          <p:nvPr/>
        </p:nvSpPr>
        <p:spPr>
          <a:xfrm>
            <a:off x="1269875" y="404664"/>
            <a:ext cx="4979077" cy="2308324"/>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También denominado </a:t>
            </a: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FAVORITISMO ENDOGRUPAL</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puede definirse como la tendencia, por parte de los miembros de un grupo, a favorecer, beneficiar o valorar más positivamente a ese grupo (</a:t>
            </a:r>
            <a:r>
              <a:rPr lang="es-ES" b="1" i="1" dirty="0" err="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endogrupo</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con respecto a otro grupo al que no pertenecen (</a:t>
            </a:r>
            <a:r>
              <a:rPr lang="es-ES" b="1"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exogrupo</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en comportamiento, actitudes, preferencias o percepciones.</a:t>
            </a:r>
          </a:p>
        </p:txBody>
      </p:sp>
      <p:pic>
        <p:nvPicPr>
          <p:cNvPr id="1026" name="Picture 2" descr="Sesgo de endogrupo: qué es y cómo aparece este favoritismo">
            <a:extLst>
              <a:ext uri="{FF2B5EF4-FFF2-40B4-BE49-F238E27FC236}">
                <a16:creationId xmlns:a16="http://schemas.microsoft.com/office/drawing/2014/main" id="{1D25FED8-E23D-4F40-B41A-CE7C9350CB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84" t="25151" r="22290"/>
          <a:stretch/>
        </p:blipFill>
        <p:spPr bwMode="auto">
          <a:xfrm>
            <a:off x="6755573" y="332656"/>
            <a:ext cx="4011223" cy="288032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223,428 imágenes de Incorrecto - Imágenes, fotos y vectores de stock |  Shutterstock">
            <a:extLst>
              <a:ext uri="{FF2B5EF4-FFF2-40B4-BE49-F238E27FC236}">
                <a16:creationId xmlns:a16="http://schemas.microsoft.com/office/drawing/2014/main" id="{84E37DB8-5F91-4FDF-BF05-9DE76F5CF5EF}"/>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7321429" y="1135956"/>
            <a:ext cx="295744" cy="27396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Logo de correcto diseño editable">
            <a:extLst>
              <a:ext uri="{FF2B5EF4-FFF2-40B4-BE49-F238E27FC236}">
                <a16:creationId xmlns:a16="http://schemas.microsoft.com/office/drawing/2014/main" id="{67CAE838-C043-4E1F-A4F2-B6D7AF4569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9872" y="2272207"/>
            <a:ext cx="369333" cy="3693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223,428 imágenes de Incorrecto - Imágenes, fotos y vectores de stock |  Shutterstock">
            <a:extLst>
              <a:ext uri="{FF2B5EF4-FFF2-40B4-BE49-F238E27FC236}">
                <a16:creationId xmlns:a16="http://schemas.microsoft.com/office/drawing/2014/main" id="{5980342A-6569-447E-A9FC-81A1CDC1FA4B}"/>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10034120" y="1051445"/>
            <a:ext cx="295744" cy="27396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223,428 imágenes de Incorrecto - Imágenes, fotos y vectores de stock |  Shutterstock">
            <a:extLst>
              <a:ext uri="{FF2B5EF4-FFF2-40B4-BE49-F238E27FC236}">
                <a16:creationId xmlns:a16="http://schemas.microsoft.com/office/drawing/2014/main" id="{CE8CCF93-A7BA-4B5C-AA83-3EFF060251ED}"/>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8849510" y="861988"/>
            <a:ext cx="295744" cy="2739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223,428 imágenes de Incorrecto - Imágenes, fotos y vectores de stock |  Shutterstock">
            <a:extLst>
              <a:ext uri="{FF2B5EF4-FFF2-40B4-BE49-F238E27FC236}">
                <a16:creationId xmlns:a16="http://schemas.microsoft.com/office/drawing/2014/main" id="{3070F334-774B-4D2A-BD07-5A75A299DCCC}"/>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9849453" y="612501"/>
            <a:ext cx="295744" cy="27396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223,428 imágenes de Incorrecto - Imágenes, fotos y vectores de stock |  Shutterstock">
            <a:extLst>
              <a:ext uri="{FF2B5EF4-FFF2-40B4-BE49-F238E27FC236}">
                <a16:creationId xmlns:a16="http://schemas.microsoft.com/office/drawing/2014/main" id="{1BA57CCF-4900-4732-A410-3F6B3608B85F}"/>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8913646" y="451568"/>
            <a:ext cx="295744" cy="27396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223,428 imágenes de Incorrecto - Imágenes, fotos y vectores de stock |  Shutterstock">
            <a:extLst>
              <a:ext uri="{FF2B5EF4-FFF2-40B4-BE49-F238E27FC236}">
                <a16:creationId xmlns:a16="http://schemas.microsoft.com/office/drawing/2014/main" id="{519C4513-41F8-466A-B173-3CFC818F2702}"/>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8210067" y="557081"/>
            <a:ext cx="295744" cy="27396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Logo de correcto diseño editable">
            <a:extLst>
              <a:ext uri="{FF2B5EF4-FFF2-40B4-BE49-F238E27FC236}">
                <a16:creationId xmlns:a16="http://schemas.microsoft.com/office/drawing/2014/main" id="{4EC26E30-C591-46B8-A814-6FC9A429AC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5868" y="715496"/>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4" name="Bocadillo: ovalado 3">
            <a:extLst>
              <a:ext uri="{FF2B5EF4-FFF2-40B4-BE49-F238E27FC236}">
                <a16:creationId xmlns:a16="http://schemas.microsoft.com/office/drawing/2014/main" id="{CCD3715A-FBD2-4CCF-A38C-48460CD246F6}"/>
              </a:ext>
            </a:extLst>
          </p:cNvPr>
          <p:cNvSpPr/>
          <p:nvPr/>
        </p:nvSpPr>
        <p:spPr>
          <a:xfrm>
            <a:off x="7233968" y="437504"/>
            <a:ext cx="529456" cy="288032"/>
          </a:xfrm>
          <a:prstGeom prst="wedgeEllipseCallo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PE" sz="1050" dirty="0"/>
              <a:t>YO</a:t>
            </a:r>
          </a:p>
        </p:txBody>
      </p:sp>
      <p:sp>
        <p:nvSpPr>
          <p:cNvPr id="26" name="Bocadillo: ovalado 25">
            <a:extLst>
              <a:ext uri="{FF2B5EF4-FFF2-40B4-BE49-F238E27FC236}">
                <a16:creationId xmlns:a16="http://schemas.microsoft.com/office/drawing/2014/main" id="{094487E6-57B4-42CA-9717-BA5F4F6B27F7}"/>
              </a:ext>
            </a:extLst>
          </p:cNvPr>
          <p:cNvSpPr/>
          <p:nvPr/>
        </p:nvSpPr>
        <p:spPr>
          <a:xfrm>
            <a:off x="9515083" y="1782074"/>
            <a:ext cx="529456" cy="288032"/>
          </a:xfrm>
          <a:prstGeom prst="wedgeEllipseCallo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PE" sz="1050" dirty="0"/>
              <a:t>YO</a:t>
            </a:r>
          </a:p>
        </p:txBody>
      </p:sp>
      <p:pic>
        <p:nvPicPr>
          <p:cNvPr id="1028" name="Picture 4" descr="Introducción al prejuicio y la discriminación Flashcards | Quizlet">
            <a:extLst>
              <a:ext uri="{FF2B5EF4-FFF2-40B4-BE49-F238E27FC236}">
                <a16:creationId xmlns:a16="http://schemas.microsoft.com/office/drawing/2014/main" id="{C3183A7B-63F8-44C7-A0FE-0775CBB2C5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9996" y="3933056"/>
            <a:ext cx="47625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Logo de correcto diseño editable">
            <a:extLst>
              <a:ext uri="{FF2B5EF4-FFF2-40B4-BE49-F238E27FC236}">
                <a16:creationId xmlns:a16="http://schemas.microsoft.com/office/drawing/2014/main" id="{AF588D6C-DBB0-4FF0-B57D-65C900D39D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1242" y="3933056"/>
            <a:ext cx="369333" cy="36933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223,428 imágenes de Incorrecto - Imágenes, fotos y vectores de stock |  Shutterstock">
            <a:extLst>
              <a:ext uri="{FF2B5EF4-FFF2-40B4-BE49-F238E27FC236}">
                <a16:creationId xmlns:a16="http://schemas.microsoft.com/office/drawing/2014/main" id="{9FD171F2-6D93-4985-98E2-6E2AAF1FDB91}"/>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2915098" y="3980738"/>
            <a:ext cx="295744" cy="27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69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34023" y="3430159"/>
            <a:ext cx="4834337"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PENSAMIENTO DE GRUPO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9" name="CuadroTexto 18">
            <a:extLst>
              <a:ext uri="{FF2B5EF4-FFF2-40B4-BE49-F238E27FC236}">
                <a16:creationId xmlns:a16="http://schemas.microsoft.com/office/drawing/2014/main" id="{3E33A45C-458D-4684-ACFF-51D4729953EA}"/>
              </a:ext>
            </a:extLst>
          </p:cNvPr>
          <p:cNvSpPr txBox="1"/>
          <p:nvPr/>
        </p:nvSpPr>
        <p:spPr>
          <a:xfrm>
            <a:off x="1284188" y="404664"/>
            <a:ext cx="4594200" cy="6186309"/>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que ocurre cuando el deseo de mantener la lealtad al grupo es más importante que tomar la mejor decisión posible.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Las personas tienen dificultad al pensar de manera independiente en situaciones de grupo.</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 la deterioración de la eficiencia mental, nuestra capacidad de medir la realidad, y hacer determinaciones morales gracias a presiones de grupo.</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Cualquier tipo de disidencia por parte de los integrantes es mal vista, y hasta puede concluir con su expulsión del grupo.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Ya que las personas suelen querer evitar este tipo de castigo, se mantienen callados. Esto crea la ilusión de pacto y conformidad, como también la unanimidad en el grupo.</a:t>
            </a:r>
          </a:p>
        </p:txBody>
      </p:sp>
      <p:pic>
        <p:nvPicPr>
          <p:cNvPr id="15" name="Picture 2">
            <a:extLst>
              <a:ext uri="{FF2B5EF4-FFF2-40B4-BE49-F238E27FC236}">
                <a16:creationId xmlns:a16="http://schemas.microsoft.com/office/drawing/2014/main" id="{89F53000-510F-45B4-B7F1-F157B8216F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2718349"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65B0C274-3F18-4D70-A4E9-C90A75B284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1269876"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792AE4C4-ABD0-4838-B608-5E3ACF7D20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4170882"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oger Boisjoly, el ingeniero que intentó evitar el desastre del Challenger,  una referencia para evitar el groupthink o pensamiento de grupo - Abantian">
            <a:extLst>
              <a:ext uri="{FF2B5EF4-FFF2-40B4-BE49-F238E27FC236}">
                <a16:creationId xmlns:a16="http://schemas.microsoft.com/office/drawing/2014/main" id="{20F59E6C-AC91-495B-9FFF-8FF5BFC563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4892"/>
          <a:stretch/>
        </p:blipFill>
        <p:spPr bwMode="auto">
          <a:xfrm>
            <a:off x="6310438" y="476672"/>
            <a:ext cx="5229225" cy="19455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upo De Personas Que Dice Sí Stock de ilustración - Ilustración de manos,  protesta: 71113009">
            <a:extLst>
              <a:ext uri="{FF2B5EF4-FFF2-40B4-BE49-F238E27FC236}">
                <a16:creationId xmlns:a16="http://schemas.microsoft.com/office/drawing/2014/main" id="{62526131-1F85-451B-9AD0-D6E3639BF8B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96" t="5962" r="3696" b="5962"/>
          <a:stretch/>
        </p:blipFill>
        <p:spPr bwMode="auto">
          <a:xfrm>
            <a:off x="6454452" y="2852936"/>
            <a:ext cx="4704521" cy="3456384"/>
          </a:xfrm>
          <a:prstGeom prst="rect">
            <a:avLst/>
          </a:prstGeom>
          <a:noFill/>
          <a:extLst>
            <a:ext uri="{909E8E84-426E-40DD-AFC4-6F175D3DCCD1}">
              <a14:hiddenFill xmlns:a14="http://schemas.microsoft.com/office/drawing/2010/main">
                <a:solidFill>
                  <a:srgbClr val="FFFFFF"/>
                </a:solidFill>
              </a14:hiddenFill>
            </a:ext>
          </a:extLst>
        </p:spPr>
      </p:pic>
      <p:sp>
        <p:nvSpPr>
          <p:cNvPr id="6" name="Bocadillo nube: nube 5">
            <a:extLst>
              <a:ext uri="{FF2B5EF4-FFF2-40B4-BE49-F238E27FC236}">
                <a16:creationId xmlns:a16="http://schemas.microsoft.com/office/drawing/2014/main" id="{2A4FB2FD-0731-4D7F-970C-71BE0E75514D}"/>
              </a:ext>
            </a:extLst>
          </p:cNvPr>
          <p:cNvSpPr/>
          <p:nvPr/>
        </p:nvSpPr>
        <p:spPr>
          <a:xfrm>
            <a:off x="11049656" y="4411606"/>
            <a:ext cx="805395" cy="761415"/>
          </a:xfrm>
          <a:prstGeom prst="cloudCallout">
            <a:avLst>
              <a:gd name="adj1" fmla="val -89033"/>
              <a:gd name="adj2" fmla="val -516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sz="1400" dirty="0"/>
              <a:t>NO</a:t>
            </a:r>
            <a:endParaRPr lang="es-PE" sz="1400" dirty="0"/>
          </a:p>
        </p:txBody>
      </p:sp>
      <p:pic>
        <p:nvPicPr>
          <p:cNvPr id="2056" name="Picture 8" descr="Cara feliz y triste ilustración del vector. Ilustración de fondo - 135052403">
            <a:extLst>
              <a:ext uri="{FF2B5EF4-FFF2-40B4-BE49-F238E27FC236}">
                <a16:creationId xmlns:a16="http://schemas.microsoft.com/office/drawing/2014/main" id="{3D1A3034-E701-45ED-9271-3A83CE730BA5}"/>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49765" b="11127"/>
          <a:stretch/>
        </p:blipFill>
        <p:spPr bwMode="auto">
          <a:xfrm>
            <a:off x="11504472" y="4509120"/>
            <a:ext cx="282684" cy="257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89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ción de texto 4"/>
          <p:cNvSpPr>
            <a:spLocks noGrp="1"/>
          </p:cNvSpPr>
          <p:nvPr>
            <p:ph type="body" idx="1"/>
          </p:nvPr>
        </p:nvSpPr>
        <p:spPr>
          <a:xfrm>
            <a:off x="2349996" y="692696"/>
            <a:ext cx="7264623" cy="1150203"/>
          </a:xfrm>
        </p:spPr>
        <p:txBody>
          <a:bodyPr rtlCol="0"/>
          <a:lstStyle/>
          <a:p>
            <a:pPr algn="ctr" rtl="0"/>
            <a:r>
              <a:rPr lang="es-ES" dirty="0"/>
              <a:t>Esquema de Contenido</a:t>
            </a:r>
          </a:p>
        </p:txBody>
      </p:sp>
      <p:sp>
        <p:nvSpPr>
          <p:cNvPr id="7" name="Marcador de número de diapositiva 6">
            <a:extLst>
              <a:ext uri="{FF2B5EF4-FFF2-40B4-BE49-F238E27FC236}">
                <a16:creationId xmlns:a16="http://schemas.microsoft.com/office/drawing/2014/main" id="{F57801FC-8AC7-4085-B3C5-B31F32F9DB5A}"/>
              </a:ext>
            </a:extLst>
          </p:cNvPr>
          <p:cNvSpPr>
            <a:spLocks noGrp="1"/>
          </p:cNvSpPr>
          <p:nvPr>
            <p:ph type="sldNum" sz="quarter" idx="4294967295"/>
          </p:nvPr>
        </p:nvSpPr>
        <p:spPr>
          <a:xfrm>
            <a:off x="10666571" y="6378799"/>
            <a:ext cx="609441" cy="365125"/>
          </a:xfrm>
        </p:spPr>
        <p:txBody>
          <a:bodyPr/>
          <a:lstStyle/>
          <a:p>
            <a:pPr rtl="0"/>
            <a:fld id="{7DC1BBB0-96F0-4077-A278-0F3FB5C104D3}" type="slidenum">
              <a:rPr lang="es-ES" noProof="0" smtClean="0"/>
              <a:pPr rtl="0"/>
              <a:t>2</a:t>
            </a:fld>
            <a:endParaRPr lang="es-ES" noProof="0" dirty="0"/>
          </a:p>
        </p:txBody>
      </p:sp>
    </p:spTree>
    <p:extLst>
      <p:ext uri="{BB962C8B-B14F-4D97-AF65-F5344CB8AC3E}">
        <p14:creationId xmlns:p14="http://schemas.microsoft.com/office/powerpoint/2010/main" val="411830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36499" y="3445548"/>
            <a:ext cx="3239285"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SUERTE MORAL</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4" name="Picture 2">
            <a:extLst>
              <a:ext uri="{FF2B5EF4-FFF2-40B4-BE49-F238E27FC236}">
                <a16:creationId xmlns:a16="http://schemas.microsoft.com/office/drawing/2014/main" id="{B6836C6E-38C0-43AE-9C61-0EF5FF3A50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 t="4999" r="82988" b="94320"/>
          <a:stretch/>
        </p:blipFill>
        <p:spPr bwMode="auto">
          <a:xfrm>
            <a:off x="1261563"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877FCD9B-60A0-438B-8873-454798BD05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4158970"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356E4CCA-2FB4-4ACA-AF69-D990A0FE0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2706461"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C710E36B-6D55-4F9F-A58B-94BD681C8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5619816" y="0"/>
            <a:ext cx="1440160" cy="216024"/>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3E33A45C-458D-4684-ACFF-51D4729953EA}"/>
              </a:ext>
            </a:extLst>
          </p:cNvPr>
          <p:cNvSpPr txBox="1"/>
          <p:nvPr/>
        </p:nvSpPr>
        <p:spPr>
          <a:xfrm>
            <a:off x="1261563" y="548680"/>
            <a:ext cx="4594200" cy="4801314"/>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a atribuir una mayor o menor posición moral basada en el resultado de un o varios eventos.</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que surge de que en muchos casos, parece correcto evaluar moralmente a un agente / persona pese a que una parte importante de aquello por lo cual es evaluado depende de factores fuera de su control.</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Una mejor posición moral se debe a un resultado positivo; una peor posición moral se debe a un resultado negativo. Es decir, la tendencia a atribuir una mayor o menor posición moral basada en el resultado de un evento.</a:t>
            </a:r>
          </a:p>
        </p:txBody>
      </p:sp>
      <p:pic>
        <p:nvPicPr>
          <p:cNvPr id="1026" name="Picture 2" descr="Ganador Hombres De Negocios De Pie En Un Podio Y Hasta La Celebración De  Trofeos De Ganadores Ilustraciones Svg, Vectoriales, Clip Art Vectorizado  Libre De Derechos. Image 57638981.">
            <a:extLst>
              <a:ext uri="{FF2B5EF4-FFF2-40B4-BE49-F238E27FC236}">
                <a16:creationId xmlns:a16="http://schemas.microsoft.com/office/drawing/2014/main" id="{04FA447E-66C3-41E3-BE8D-E2084B6F15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78" t="6142" r="15542" b="7863"/>
          <a:stretch/>
        </p:blipFill>
        <p:spPr bwMode="auto">
          <a:xfrm>
            <a:off x="6454453" y="509019"/>
            <a:ext cx="2736304" cy="306466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23D661B3-D1BB-4BEE-8EA1-B9D3DFD8F4E7}"/>
              </a:ext>
            </a:extLst>
          </p:cNvPr>
          <p:cNvSpPr txBox="1"/>
          <p:nvPr/>
        </p:nvSpPr>
        <p:spPr>
          <a:xfrm>
            <a:off x="9622804" y="1564295"/>
            <a:ext cx="2042338" cy="954107"/>
          </a:xfrm>
          <a:prstGeom prst="rect">
            <a:avLst/>
          </a:prstGeom>
          <a:solidFill>
            <a:schemeClr val="accent3">
              <a:lumMod val="40000"/>
              <a:lumOff val="60000"/>
            </a:schemeClr>
          </a:solidFill>
          <a:ln>
            <a:solidFill>
              <a:schemeClr val="tx2"/>
            </a:solidFill>
          </a:ln>
        </p:spPr>
        <p:txBody>
          <a:bodyPr wrap="square" rtlCol="0">
            <a:spAutoFit/>
          </a:bodyPr>
          <a:lstStyle/>
          <a:p>
            <a:pPr algn="ctr"/>
            <a:r>
              <a:rPr lang="es-PE" sz="14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Iván ganó el primer lugar del mas trabajador, debe ser una gran persona y también un líder.</a:t>
            </a:r>
          </a:p>
        </p:txBody>
      </p:sp>
      <p:pic>
        <p:nvPicPr>
          <p:cNvPr id="12" name="Picture 4" descr="Imperio Romano mapa - YouTube">
            <a:extLst>
              <a:ext uri="{FF2B5EF4-FFF2-40B4-BE49-F238E27FC236}">
                <a16:creationId xmlns:a16="http://schemas.microsoft.com/office/drawing/2014/main" id="{5914A342-733F-4C12-BBC8-5CF31E8E97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8428" y="3866674"/>
            <a:ext cx="3956099" cy="222537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9BF9D049-77B8-4708-B0D6-BF9380A7336A}"/>
              </a:ext>
            </a:extLst>
          </p:cNvPr>
          <p:cNvSpPr txBox="1"/>
          <p:nvPr/>
        </p:nvSpPr>
        <p:spPr>
          <a:xfrm>
            <a:off x="3813425" y="5733256"/>
            <a:ext cx="2042338" cy="954107"/>
          </a:xfrm>
          <a:prstGeom prst="rect">
            <a:avLst/>
          </a:prstGeom>
          <a:solidFill>
            <a:schemeClr val="accent3">
              <a:lumMod val="40000"/>
              <a:lumOff val="60000"/>
            </a:schemeClr>
          </a:solidFill>
          <a:ln>
            <a:solidFill>
              <a:schemeClr val="tx2"/>
            </a:solidFill>
          </a:ln>
        </p:spPr>
        <p:txBody>
          <a:bodyPr wrap="square" rtlCol="0">
            <a:spAutoFit/>
          </a:bodyPr>
          <a:lstStyle/>
          <a:p>
            <a:pPr algn="ctr"/>
            <a:r>
              <a:rPr lang="es-PE" sz="14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 cultura ROMANA gano la guerra X porque eran moralmente superiores a los perdedores.</a:t>
            </a:r>
          </a:p>
        </p:txBody>
      </p:sp>
    </p:spTree>
    <p:extLst>
      <p:ext uri="{BB962C8B-B14F-4D97-AF65-F5344CB8AC3E}">
        <p14:creationId xmlns:p14="http://schemas.microsoft.com/office/powerpoint/2010/main" val="146985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484203" y="3453242"/>
            <a:ext cx="4734694" cy="415498"/>
          </a:xfrm>
          <a:prstGeom prst="rect">
            <a:avLst/>
          </a:prstGeom>
          <a:noFill/>
        </p:spPr>
        <p:txBody>
          <a:bodyPr wrap="none" rtlCol="0">
            <a:spAutoFit/>
          </a:bodyPr>
          <a:lstStyle/>
          <a:p>
            <a:r>
              <a:rPr lang="es-MX" sz="21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EFECTO DEL FALSO CONCENSO</a:t>
            </a:r>
            <a:endParaRPr lang="es-PE" sz="21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31" name="Picture 2">
            <a:extLst>
              <a:ext uri="{FF2B5EF4-FFF2-40B4-BE49-F238E27FC236}">
                <a16:creationId xmlns:a16="http://schemas.microsoft.com/office/drawing/2014/main" id="{877FCD9B-60A0-438B-8873-454798BD05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2798192"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356E4CCA-2FB4-4ACA-AF69-D990A0FE0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1324148"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C710E36B-6D55-4F9F-A58B-94BD681C8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4271738" y="0"/>
            <a:ext cx="1440160" cy="216024"/>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3E33A45C-458D-4684-ACFF-51D4729953EA}"/>
              </a:ext>
            </a:extLst>
          </p:cNvPr>
          <p:cNvSpPr txBox="1"/>
          <p:nvPr/>
        </p:nvSpPr>
        <p:spPr>
          <a:xfrm>
            <a:off x="1324148" y="476672"/>
            <a:ext cx="4594200" cy="5355312"/>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a creer que hay más gente que está de acuerdo con nosotros de lo que realmente es el caso.</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de muchas personas tienden a sobreestimar el grado de acuerdo que los demás tienen con ellos.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Las personas tienden a presuponer que sus propias opiniones, creencias, predilecciones, valores y hábitos están entre las más elegidas, apoyadas ampliamente por la mayoría.</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Las personas queremos sentirnos apoyadas, por este motivo es común presuponer que nuestras creencias, predilecciones y hábitos propios también los comparten o realizan muchas otras personas.</a:t>
            </a:r>
          </a:p>
        </p:txBody>
      </p:sp>
      <p:pic>
        <p:nvPicPr>
          <p:cNvPr id="6" name="Imagen 5">
            <a:extLst>
              <a:ext uri="{FF2B5EF4-FFF2-40B4-BE49-F238E27FC236}">
                <a16:creationId xmlns:a16="http://schemas.microsoft.com/office/drawing/2014/main" id="{6C4A9F16-9203-49B0-BFDE-581D37FE0851}"/>
              </a:ext>
            </a:extLst>
          </p:cNvPr>
          <p:cNvPicPr>
            <a:picLocks noChangeAspect="1"/>
          </p:cNvPicPr>
          <p:nvPr/>
        </p:nvPicPr>
        <p:blipFill rotWithShape="1">
          <a:blip r:embed="rId4"/>
          <a:srcRect l="3548"/>
          <a:stretch/>
        </p:blipFill>
        <p:spPr>
          <a:xfrm>
            <a:off x="6598468" y="1628800"/>
            <a:ext cx="4392488" cy="2957663"/>
          </a:xfrm>
          <a:prstGeom prst="rect">
            <a:avLst/>
          </a:prstGeom>
        </p:spPr>
      </p:pic>
      <p:sp>
        <p:nvSpPr>
          <p:cNvPr id="7" name="Bocadillo nube: nube 6">
            <a:extLst>
              <a:ext uri="{FF2B5EF4-FFF2-40B4-BE49-F238E27FC236}">
                <a16:creationId xmlns:a16="http://schemas.microsoft.com/office/drawing/2014/main" id="{326BEBB3-9497-4A42-80F2-FE4B46A5D9D9}"/>
              </a:ext>
            </a:extLst>
          </p:cNvPr>
          <p:cNvSpPr/>
          <p:nvPr/>
        </p:nvSpPr>
        <p:spPr>
          <a:xfrm>
            <a:off x="8902724" y="332656"/>
            <a:ext cx="3024336" cy="1053857"/>
          </a:xfrm>
          <a:prstGeom prst="cloudCallout">
            <a:avLst>
              <a:gd name="adj1" fmla="val 1399"/>
              <a:gd name="adj2" fmla="val 101063"/>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2"/>
                </a:solidFill>
              </a:rPr>
              <a:t>Es </a:t>
            </a:r>
            <a:r>
              <a:rPr lang="es-ES" b="1" dirty="0">
                <a:solidFill>
                  <a:schemeClr val="tx2"/>
                </a:solidFill>
              </a:rPr>
              <a:t>“A”</a:t>
            </a:r>
          </a:p>
          <a:p>
            <a:pPr algn="ctr"/>
            <a:r>
              <a:rPr lang="es-ES" dirty="0">
                <a:solidFill>
                  <a:schemeClr val="tx2"/>
                </a:solidFill>
              </a:rPr>
              <a:t>y todo mi grupo  saben que es así</a:t>
            </a:r>
            <a:endParaRPr lang="es-PE" dirty="0">
              <a:solidFill>
                <a:schemeClr val="tx2"/>
              </a:solidFill>
            </a:endParaRPr>
          </a:p>
        </p:txBody>
      </p:sp>
      <p:sp>
        <p:nvSpPr>
          <p:cNvPr id="15" name="Bocadillo nube: nube 14">
            <a:extLst>
              <a:ext uri="{FF2B5EF4-FFF2-40B4-BE49-F238E27FC236}">
                <a16:creationId xmlns:a16="http://schemas.microsoft.com/office/drawing/2014/main" id="{437DF807-7ABE-46DE-BB2C-84A047D4E4E5}"/>
              </a:ext>
            </a:extLst>
          </p:cNvPr>
          <p:cNvSpPr/>
          <p:nvPr/>
        </p:nvSpPr>
        <p:spPr>
          <a:xfrm>
            <a:off x="8723611" y="1197460"/>
            <a:ext cx="1112280" cy="750548"/>
          </a:xfrm>
          <a:prstGeom prst="cloudCallout">
            <a:avLst>
              <a:gd name="adj1" fmla="val 44034"/>
              <a:gd name="adj2" fmla="val 96683"/>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2"/>
                </a:solidFill>
              </a:rPr>
              <a:t>Es </a:t>
            </a:r>
            <a:r>
              <a:rPr lang="es-ES" b="1" dirty="0">
                <a:solidFill>
                  <a:schemeClr val="tx2"/>
                </a:solidFill>
              </a:rPr>
              <a:t>“B”</a:t>
            </a:r>
          </a:p>
        </p:txBody>
      </p:sp>
      <p:sp>
        <p:nvSpPr>
          <p:cNvPr id="16" name="Bocadillo nube: nube 15">
            <a:extLst>
              <a:ext uri="{FF2B5EF4-FFF2-40B4-BE49-F238E27FC236}">
                <a16:creationId xmlns:a16="http://schemas.microsoft.com/office/drawing/2014/main" id="{F00A9A6D-3D20-42B0-8C2A-054CB8980211}"/>
              </a:ext>
            </a:extLst>
          </p:cNvPr>
          <p:cNvSpPr/>
          <p:nvPr/>
        </p:nvSpPr>
        <p:spPr>
          <a:xfrm>
            <a:off x="5590357" y="2060848"/>
            <a:ext cx="1112280" cy="750548"/>
          </a:xfrm>
          <a:prstGeom prst="cloudCallout">
            <a:avLst>
              <a:gd name="adj1" fmla="val 81713"/>
              <a:gd name="adj2" fmla="val -20072"/>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2"/>
                </a:solidFill>
              </a:rPr>
              <a:t>?</a:t>
            </a:r>
          </a:p>
        </p:txBody>
      </p:sp>
      <p:sp>
        <p:nvSpPr>
          <p:cNvPr id="17" name="Bocadillo nube: nube 16">
            <a:extLst>
              <a:ext uri="{FF2B5EF4-FFF2-40B4-BE49-F238E27FC236}">
                <a16:creationId xmlns:a16="http://schemas.microsoft.com/office/drawing/2014/main" id="{ACD9C1A3-AD55-4B42-AAAF-A097533FC7AB}"/>
              </a:ext>
            </a:extLst>
          </p:cNvPr>
          <p:cNvSpPr/>
          <p:nvPr/>
        </p:nvSpPr>
        <p:spPr>
          <a:xfrm>
            <a:off x="7959172" y="3831279"/>
            <a:ext cx="3024336" cy="1053857"/>
          </a:xfrm>
          <a:prstGeom prst="cloudCallout">
            <a:avLst>
              <a:gd name="adj1" fmla="val -31355"/>
              <a:gd name="adj2" fmla="val -165263"/>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2"/>
                </a:solidFill>
              </a:rPr>
              <a:t>Es </a:t>
            </a:r>
            <a:r>
              <a:rPr lang="es-ES" b="1" dirty="0">
                <a:solidFill>
                  <a:schemeClr val="tx2"/>
                </a:solidFill>
              </a:rPr>
              <a:t>“C”</a:t>
            </a:r>
          </a:p>
          <a:p>
            <a:pPr algn="ctr"/>
            <a:r>
              <a:rPr lang="es-ES" dirty="0">
                <a:solidFill>
                  <a:schemeClr val="tx2"/>
                </a:solidFill>
              </a:rPr>
              <a:t>y todo mi grupo  saben que es así</a:t>
            </a:r>
            <a:endParaRPr lang="es-PE" dirty="0">
              <a:solidFill>
                <a:schemeClr val="tx2"/>
              </a:solidFill>
            </a:endParaRPr>
          </a:p>
        </p:txBody>
      </p:sp>
      <p:sp>
        <p:nvSpPr>
          <p:cNvPr id="18" name="Bocadillo nube: nube 17">
            <a:extLst>
              <a:ext uri="{FF2B5EF4-FFF2-40B4-BE49-F238E27FC236}">
                <a16:creationId xmlns:a16="http://schemas.microsoft.com/office/drawing/2014/main" id="{D25AB6EB-8ED0-4E8A-A475-AA56B533202A}"/>
              </a:ext>
            </a:extLst>
          </p:cNvPr>
          <p:cNvSpPr/>
          <p:nvPr/>
        </p:nvSpPr>
        <p:spPr>
          <a:xfrm>
            <a:off x="6516146" y="1092474"/>
            <a:ext cx="1112280" cy="750548"/>
          </a:xfrm>
          <a:prstGeom prst="cloudCallout">
            <a:avLst>
              <a:gd name="adj1" fmla="val 72579"/>
              <a:gd name="adj2" fmla="val 81454"/>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2"/>
                </a:solidFill>
              </a:rPr>
              <a:t>Es </a:t>
            </a:r>
            <a:r>
              <a:rPr lang="es-ES" b="1" dirty="0">
                <a:solidFill>
                  <a:schemeClr val="tx2"/>
                </a:solidFill>
              </a:rPr>
              <a:t>“D”</a:t>
            </a:r>
          </a:p>
        </p:txBody>
      </p:sp>
      <p:sp>
        <p:nvSpPr>
          <p:cNvPr id="20" name="Bocadillo nube: nube 19">
            <a:extLst>
              <a:ext uri="{FF2B5EF4-FFF2-40B4-BE49-F238E27FC236}">
                <a16:creationId xmlns:a16="http://schemas.microsoft.com/office/drawing/2014/main" id="{8CF73A2F-AA5C-4BC9-8913-BEADB0B49C57}"/>
              </a:ext>
            </a:extLst>
          </p:cNvPr>
          <p:cNvSpPr/>
          <p:nvPr/>
        </p:nvSpPr>
        <p:spPr>
          <a:xfrm>
            <a:off x="7709435" y="822186"/>
            <a:ext cx="1112280" cy="750548"/>
          </a:xfrm>
          <a:prstGeom prst="cloudCallout">
            <a:avLst>
              <a:gd name="adj1" fmla="val 44033"/>
              <a:gd name="adj2" fmla="val 115296"/>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2"/>
                </a:solidFill>
              </a:rPr>
              <a:t>?</a:t>
            </a:r>
          </a:p>
        </p:txBody>
      </p:sp>
    </p:spTree>
    <p:extLst>
      <p:ext uri="{BB962C8B-B14F-4D97-AF65-F5344CB8AC3E}">
        <p14:creationId xmlns:p14="http://schemas.microsoft.com/office/powerpoint/2010/main" val="381765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17511" y="3460936"/>
            <a:ext cx="4801314" cy="400110"/>
          </a:xfrm>
          <a:prstGeom prst="rect">
            <a:avLst/>
          </a:prstGeom>
          <a:noFill/>
        </p:spPr>
        <p:txBody>
          <a:bodyPr wrap="none" rtlCol="0">
            <a:spAutoFit/>
          </a:bodyPr>
          <a:lstStyle/>
          <a:p>
            <a:r>
              <a:rPr lang="es-MX" sz="2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MALDICIÓN DEL CONOCIMIENTO</a:t>
            </a:r>
            <a:endParaRPr lang="es-PE" sz="2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4" name="Picture 2">
            <a:extLst>
              <a:ext uri="{FF2B5EF4-FFF2-40B4-BE49-F238E27FC236}">
                <a16:creationId xmlns:a16="http://schemas.microsoft.com/office/drawing/2014/main" id="{B6836C6E-38C0-43AE-9C61-0EF5FF3A50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 t="4999" r="82988" b="94320"/>
          <a:stretch/>
        </p:blipFill>
        <p:spPr bwMode="auto">
          <a:xfrm>
            <a:off x="1269876"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877FCD9B-60A0-438B-8873-454798BD05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4167283"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356E4CCA-2FB4-4ACA-AF69-D990A0FE0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2714774"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C710E36B-6D55-4F9F-A58B-94BD681C8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5628129" y="0"/>
            <a:ext cx="1440160" cy="216024"/>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3E33A45C-458D-4684-ACFF-51D4729953EA}"/>
              </a:ext>
            </a:extLst>
          </p:cNvPr>
          <p:cNvSpPr txBox="1"/>
          <p:nvPr/>
        </p:nvSpPr>
        <p:spPr>
          <a:xfrm>
            <a:off x="1341884" y="404664"/>
            <a:ext cx="4594200" cy="5909310"/>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que se presenta cuando una vez que asumimos o tenemos conocimiento de algo, todos los demás también lo saben.</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que se produce cuando un individuo, en comunicación con otras personas, sin saberlo, supone que los otros tienen los antecedentes necesarios para entender lo que dice.</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Existen personas presuponen que las personas que la están escuchando o leyendo, disponen de más información de la que tienen realmente, para entender lo que esta hablando o escribiendo.</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Las personas, al dominar algún conocimiento sobre algún tema en particular, les es muy difícil, sino imposible, recordar cómo eran y qué pensaban antes de adquirirlo.</a:t>
            </a:r>
          </a:p>
        </p:txBody>
      </p:sp>
      <p:pic>
        <p:nvPicPr>
          <p:cNvPr id="2050" name="Picture 2" descr="Una Ilustración Vectorial De Un Adulto En Un Aula De La Universidad Con La  Enseñanza Profesor Ilustraciones Svg, Vectoriales, Clip Art Vectorizado  Libre De Derechos. Image 43273536.">
            <a:extLst>
              <a:ext uri="{FF2B5EF4-FFF2-40B4-BE49-F238E27FC236}">
                <a16:creationId xmlns:a16="http://schemas.microsoft.com/office/drawing/2014/main" id="{CF45CCC1-2E77-4DB4-85DC-BCF756A9BC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923" y="485924"/>
            <a:ext cx="5154812" cy="3433891"/>
          </a:xfrm>
          <a:prstGeom prst="rect">
            <a:avLst/>
          </a:prstGeom>
          <a:noFill/>
          <a:extLst>
            <a:ext uri="{909E8E84-426E-40DD-AFC4-6F175D3DCCD1}">
              <a14:hiddenFill xmlns:a14="http://schemas.microsoft.com/office/drawing/2010/main">
                <a:solidFill>
                  <a:srgbClr val="FFFFFF"/>
                </a:solidFill>
              </a14:hiddenFill>
            </a:ext>
          </a:extLst>
        </p:spPr>
      </p:pic>
      <p:sp>
        <p:nvSpPr>
          <p:cNvPr id="4" name="Bocadillo: rectángulo 3">
            <a:extLst>
              <a:ext uri="{FF2B5EF4-FFF2-40B4-BE49-F238E27FC236}">
                <a16:creationId xmlns:a16="http://schemas.microsoft.com/office/drawing/2014/main" id="{858EA381-B87A-49BA-816E-4DEBF726A3F1}"/>
              </a:ext>
            </a:extLst>
          </p:cNvPr>
          <p:cNvSpPr/>
          <p:nvPr/>
        </p:nvSpPr>
        <p:spPr>
          <a:xfrm>
            <a:off x="8440032" y="548680"/>
            <a:ext cx="2190884" cy="711654"/>
          </a:xfrm>
          <a:prstGeom prst="wedgeRectCallout">
            <a:avLst>
              <a:gd name="adj1" fmla="val -69352"/>
              <a:gd name="adj2" fmla="val 6717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solidFill>
                  <a:schemeClr val="tx2"/>
                </a:solidFill>
              </a:rPr>
              <a:t>…Y como Ustedes ya saben este tema, pasaremos a ver la siguiente etapa…</a:t>
            </a:r>
            <a:endParaRPr lang="es-PE" sz="1200" dirty="0">
              <a:solidFill>
                <a:schemeClr val="tx2"/>
              </a:solidFill>
            </a:endParaRPr>
          </a:p>
        </p:txBody>
      </p:sp>
      <p:sp>
        <p:nvSpPr>
          <p:cNvPr id="14" name="Bocadillo nube: nube 13">
            <a:extLst>
              <a:ext uri="{FF2B5EF4-FFF2-40B4-BE49-F238E27FC236}">
                <a16:creationId xmlns:a16="http://schemas.microsoft.com/office/drawing/2014/main" id="{87508C3F-A790-4ECF-954C-E167D4189157}"/>
              </a:ext>
            </a:extLst>
          </p:cNvPr>
          <p:cNvSpPr/>
          <p:nvPr/>
        </p:nvSpPr>
        <p:spPr>
          <a:xfrm>
            <a:off x="8830716" y="1386218"/>
            <a:ext cx="504055" cy="288032"/>
          </a:xfrm>
          <a:prstGeom prst="cloudCallout">
            <a:avLst>
              <a:gd name="adj1" fmla="val 81713"/>
              <a:gd name="adj2" fmla="val -20072"/>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2"/>
                </a:solidFill>
              </a:rPr>
              <a:t>?</a:t>
            </a:r>
          </a:p>
        </p:txBody>
      </p:sp>
      <p:sp>
        <p:nvSpPr>
          <p:cNvPr id="16" name="Bocadillo nube: nube 15">
            <a:extLst>
              <a:ext uri="{FF2B5EF4-FFF2-40B4-BE49-F238E27FC236}">
                <a16:creationId xmlns:a16="http://schemas.microsoft.com/office/drawing/2014/main" id="{E605D230-70BA-4DA5-8873-8FC60F980479}"/>
              </a:ext>
            </a:extLst>
          </p:cNvPr>
          <p:cNvSpPr/>
          <p:nvPr/>
        </p:nvSpPr>
        <p:spPr>
          <a:xfrm>
            <a:off x="7606580" y="2852936"/>
            <a:ext cx="504055" cy="288032"/>
          </a:xfrm>
          <a:prstGeom prst="cloudCallout">
            <a:avLst>
              <a:gd name="adj1" fmla="val 81713"/>
              <a:gd name="adj2" fmla="val -20072"/>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2"/>
                </a:solidFill>
              </a:rPr>
              <a:t>?</a:t>
            </a:r>
          </a:p>
        </p:txBody>
      </p:sp>
      <p:sp>
        <p:nvSpPr>
          <p:cNvPr id="17" name="Bocadillo nube: nube 16">
            <a:extLst>
              <a:ext uri="{FF2B5EF4-FFF2-40B4-BE49-F238E27FC236}">
                <a16:creationId xmlns:a16="http://schemas.microsoft.com/office/drawing/2014/main" id="{B656EF34-D2D9-4443-B1FC-74E9820D7DD6}"/>
              </a:ext>
            </a:extLst>
          </p:cNvPr>
          <p:cNvSpPr/>
          <p:nvPr/>
        </p:nvSpPr>
        <p:spPr>
          <a:xfrm>
            <a:off x="10514768" y="2446058"/>
            <a:ext cx="504055" cy="288032"/>
          </a:xfrm>
          <a:prstGeom prst="cloudCallout">
            <a:avLst>
              <a:gd name="adj1" fmla="val 81713"/>
              <a:gd name="adj2" fmla="val -20072"/>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2"/>
                </a:solidFill>
              </a:rPr>
              <a:t>?</a:t>
            </a:r>
          </a:p>
        </p:txBody>
      </p:sp>
      <p:sp>
        <p:nvSpPr>
          <p:cNvPr id="18" name="Bocadillo nube: nube 17">
            <a:extLst>
              <a:ext uri="{FF2B5EF4-FFF2-40B4-BE49-F238E27FC236}">
                <a16:creationId xmlns:a16="http://schemas.microsoft.com/office/drawing/2014/main" id="{6BAA4E66-6A6A-4342-8EBF-A6EDB7140C78}"/>
              </a:ext>
            </a:extLst>
          </p:cNvPr>
          <p:cNvSpPr/>
          <p:nvPr/>
        </p:nvSpPr>
        <p:spPr>
          <a:xfrm>
            <a:off x="9190756" y="2794452"/>
            <a:ext cx="504055" cy="288032"/>
          </a:xfrm>
          <a:prstGeom prst="cloudCallout">
            <a:avLst>
              <a:gd name="adj1" fmla="val 81713"/>
              <a:gd name="adj2" fmla="val -20072"/>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2"/>
                </a:solidFill>
              </a:rPr>
              <a:t>?</a:t>
            </a:r>
          </a:p>
        </p:txBody>
      </p:sp>
      <p:sp>
        <p:nvSpPr>
          <p:cNvPr id="20" name="Bocadillo nube: nube 19">
            <a:extLst>
              <a:ext uri="{FF2B5EF4-FFF2-40B4-BE49-F238E27FC236}">
                <a16:creationId xmlns:a16="http://schemas.microsoft.com/office/drawing/2014/main" id="{608D6FC3-67F5-462F-80A4-267517835561}"/>
              </a:ext>
            </a:extLst>
          </p:cNvPr>
          <p:cNvSpPr/>
          <p:nvPr/>
        </p:nvSpPr>
        <p:spPr>
          <a:xfrm>
            <a:off x="10630916" y="1044989"/>
            <a:ext cx="504055" cy="288032"/>
          </a:xfrm>
          <a:prstGeom prst="cloudCallout">
            <a:avLst>
              <a:gd name="adj1" fmla="val 33887"/>
              <a:gd name="adj2" fmla="val 121344"/>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2"/>
                </a:solidFill>
              </a:rPr>
              <a:t>?</a:t>
            </a:r>
          </a:p>
        </p:txBody>
      </p:sp>
      <p:sp>
        <p:nvSpPr>
          <p:cNvPr id="21" name="Bocadillo nube: nube 20">
            <a:extLst>
              <a:ext uri="{FF2B5EF4-FFF2-40B4-BE49-F238E27FC236}">
                <a16:creationId xmlns:a16="http://schemas.microsoft.com/office/drawing/2014/main" id="{2B0BBA03-B760-494B-A759-8405435960E5}"/>
              </a:ext>
            </a:extLst>
          </p:cNvPr>
          <p:cNvSpPr/>
          <p:nvPr/>
        </p:nvSpPr>
        <p:spPr>
          <a:xfrm>
            <a:off x="9694811" y="1607050"/>
            <a:ext cx="504055" cy="288032"/>
          </a:xfrm>
          <a:prstGeom prst="cloudCallout">
            <a:avLst>
              <a:gd name="adj1" fmla="val 56976"/>
              <a:gd name="adj2" fmla="val -83565"/>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2"/>
                </a:solidFill>
              </a:rPr>
              <a:t>?</a:t>
            </a:r>
          </a:p>
        </p:txBody>
      </p:sp>
      <p:pic>
        <p:nvPicPr>
          <p:cNvPr id="2052" name="Picture 4" descr="Resolviendo matematicas fotografías e imágenes de alta resolución - Alamy">
            <a:extLst>
              <a:ext uri="{FF2B5EF4-FFF2-40B4-BE49-F238E27FC236}">
                <a16:creationId xmlns:a16="http://schemas.microsoft.com/office/drawing/2014/main" id="{3D161581-24E9-4091-904F-3986D2665C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701"/>
          <a:stretch/>
        </p:blipFill>
        <p:spPr bwMode="auto">
          <a:xfrm>
            <a:off x="6348209" y="3981854"/>
            <a:ext cx="4066683" cy="2700684"/>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22" name="Bocadillo: rectángulo 21">
            <a:extLst>
              <a:ext uri="{FF2B5EF4-FFF2-40B4-BE49-F238E27FC236}">
                <a16:creationId xmlns:a16="http://schemas.microsoft.com/office/drawing/2014/main" id="{34A0948D-8FA0-4BCF-8110-05010FCADAC5}"/>
              </a:ext>
            </a:extLst>
          </p:cNvPr>
          <p:cNvSpPr/>
          <p:nvPr/>
        </p:nvSpPr>
        <p:spPr>
          <a:xfrm>
            <a:off x="9670185" y="3892541"/>
            <a:ext cx="2190884" cy="711654"/>
          </a:xfrm>
          <a:prstGeom prst="wedgeRectCallout">
            <a:avLst>
              <a:gd name="adj1" fmla="val -56072"/>
              <a:gd name="adj2" fmla="val 6834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solidFill>
                  <a:schemeClr val="tx2"/>
                </a:solidFill>
              </a:rPr>
              <a:t>…la siguiente parte ya Ustedes la conocen por su experiencia previa…</a:t>
            </a:r>
            <a:endParaRPr lang="es-PE" sz="1200" dirty="0">
              <a:solidFill>
                <a:schemeClr val="tx2"/>
              </a:solidFill>
            </a:endParaRPr>
          </a:p>
        </p:txBody>
      </p:sp>
    </p:spTree>
    <p:extLst>
      <p:ext uri="{BB962C8B-B14F-4D97-AF65-F5344CB8AC3E}">
        <p14:creationId xmlns:p14="http://schemas.microsoft.com/office/powerpoint/2010/main" val="312435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35593" y="3445548"/>
            <a:ext cx="3637471"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EFECTO SPOTLIGHT</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4" name="Picture 2">
            <a:extLst>
              <a:ext uri="{FF2B5EF4-FFF2-40B4-BE49-F238E27FC236}">
                <a16:creationId xmlns:a16="http://schemas.microsoft.com/office/drawing/2014/main" id="{B6836C6E-38C0-43AE-9C61-0EF5FF3A50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 t="4999" r="82988" b="94320"/>
          <a:stretch/>
        </p:blipFill>
        <p:spPr bwMode="auto">
          <a:xfrm>
            <a:off x="1284188"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356E4CCA-2FB4-4ACA-AF69-D990A0FE0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2729086" y="0"/>
            <a:ext cx="1440160" cy="216024"/>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3E33A45C-458D-4684-ACFF-51D4729953EA}"/>
              </a:ext>
            </a:extLst>
          </p:cNvPr>
          <p:cNvSpPr txBox="1"/>
          <p:nvPr/>
        </p:nvSpPr>
        <p:spPr>
          <a:xfrm>
            <a:off x="1284188" y="332656"/>
            <a:ext cx="4594200" cy="5909310"/>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a pensar que un acto, elemento o característica propia resulta muy llamativo y todo el mundo va a verlo y haber de él (tanto bien como mal).</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que básicamente, se refiere a que las valoraciones que hacemos, a menudo, van de la mano de prejuicios egocéntricos.</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Sobreestimación que las personas realizan de la saliencia de su conducta o características. Dicho de otra manera, las personas consideran que un acto o elemento propio resulta muy llamativo y todo el mundo va a verlo y a juzgarlo.</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 asocia con la preocupación que puede suscitar de manera recurrente a un individuo, cuando sus pensamientos se centran alrededor de lo que él supone es un defecto. </a:t>
            </a:r>
          </a:p>
        </p:txBody>
      </p:sp>
      <p:pic>
        <p:nvPicPr>
          <p:cNvPr id="3074" name="Picture 2" descr="Efecto Spotlight: ¿Por qué creemos que nos observan?">
            <a:extLst>
              <a:ext uri="{FF2B5EF4-FFF2-40B4-BE49-F238E27FC236}">
                <a16:creationId xmlns:a16="http://schemas.microsoft.com/office/drawing/2014/main" id="{83A64004-5DB2-4FA0-B15D-9CDAF19404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8665" y="332656"/>
            <a:ext cx="4942462" cy="266429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fecto spotlight ¿lo conoces? #Bienestar #Uninter imperfecciones">
            <a:extLst>
              <a:ext uri="{FF2B5EF4-FFF2-40B4-BE49-F238E27FC236}">
                <a16:creationId xmlns:a16="http://schemas.microsoft.com/office/drawing/2014/main" id="{5BFBD420-3E40-4BB5-A8C5-1837EEBBF5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1328" y="3284984"/>
            <a:ext cx="2828115" cy="188633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l hábito que debes dejar de seguir para ser un buen líder">
            <a:extLst>
              <a:ext uri="{FF2B5EF4-FFF2-40B4-BE49-F238E27FC236}">
                <a16:creationId xmlns:a16="http://schemas.microsoft.com/office/drawing/2014/main" id="{B667244D-DBF4-4A52-A0CC-EB33CB7307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699" y="4365104"/>
            <a:ext cx="2641024" cy="173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01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481538" y="3460936"/>
            <a:ext cx="4729372" cy="400110"/>
          </a:xfrm>
          <a:prstGeom prst="rect">
            <a:avLst/>
          </a:prstGeom>
          <a:noFill/>
        </p:spPr>
        <p:txBody>
          <a:bodyPr wrap="none" rtlCol="0">
            <a:spAutoFit/>
          </a:bodyPr>
          <a:lstStyle/>
          <a:p>
            <a:r>
              <a:rPr lang="es-MX" sz="2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HEURISTICA DE DISPONIBILIDAD</a:t>
            </a:r>
            <a:endParaRPr lang="es-PE" sz="2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4" name="Picture 2">
            <a:extLst>
              <a:ext uri="{FF2B5EF4-FFF2-40B4-BE49-F238E27FC236}">
                <a16:creationId xmlns:a16="http://schemas.microsoft.com/office/drawing/2014/main" id="{B6836C6E-38C0-43AE-9C61-0EF5FF3A50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 t="4999" r="82988" b="94320"/>
          <a:stretch/>
        </p:blipFill>
        <p:spPr bwMode="auto">
          <a:xfrm>
            <a:off x="1284188" y="0"/>
            <a:ext cx="1440160" cy="216024"/>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3E33A45C-458D-4684-ACFF-51D4729953EA}"/>
              </a:ext>
            </a:extLst>
          </p:cNvPr>
          <p:cNvSpPr txBox="1"/>
          <p:nvPr/>
        </p:nvSpPr>
        <p:spPr>
          <a:xfrm>
            <a:off x="1269876" y="188640"/>
            <a:ext cx="4594200" cy="6740307"/>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a basarnos en los ejemplos inmediatos que nos vienen a la mente al hacer juicios.</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 un atajo mental que se basa en ejemplos inmediatos que llegan a la mente de una persona determinada al evaluar un tema, concepto, método o decisión específicos.</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Nuestra mente usa ejemplos inmediatos para calcular la probabilidad de que algo esté pasando. Para esto el cerebro trae a la memoria respuestas usando lo que tiene a disposición más rápidamente.</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que tenemos de juzgar la frecuencia o la probabilidad de un acontecimiento en términos de lo fácil que es pensar en ejemplos relacionados con el mismo. En el uso de este proceso mental, el factor más importante para los individuos no es el contenido del recuerdo, sino la facilidad con la que recordamos o nos imaginamos un determinado contenido. </a:t>
            </a:r>
          </a:p>
        </p:txBody>
      </p:sp>
      <p:pic>
        <p:nvPicPr>
          <p:cNvPr id="11" name="Picture 2">
            <a:extLst>
              <a:ext uri="{FF2B5EF4-FFF2-40B4-BE49-F238E27FC236}">
                <a16:creationId xmlns:a16="http://schemas.microsoft.com/office/drawing/2014/main" id="{1771969C-9632-42A0-A8D1-6831E2875C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4183909"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546626C7-E32B-4714-A687-BF2B19526B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498" t="4999" r="50290" b="94320"/>
          <a:stretch/>
        </p:blipFill>
        <p:spPr bwMode="auto">
          <a:xfrm>
            <a:off x="7084915"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F2B83B1B-A54E-435A-BD57-A5D29B2EA4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2739689"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970931F8-EA8C-4399-8DFD-0FFA9CC6BD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284" t="4999" r="17504" b="94320"/>
          <a:stretch/>
        </p:blipFill>
        <p:spPr bwMode="auto">
          <a:xfrm>
            <a:off x="5645217" y="0"/>
            <a:ext cx="1440160" cy="216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141019" y="3453242"/>
            <a:ext cx="4048352" cy="415498"/>
          </a:xfrm>
          <a:prstGeom prst="rect">
            <a:avLst/>
          </a:prstGeom>
          <a:noFill/>
        </p:spPr>
        <p:txBody>
          <a:bodyPr wrap="none" rtlCol="0">
            <a:spAutoFit/>
          </a:bodyPr>
          <a:lstStyle/>
          <a:p>
            <a:r>
              <a:rPr lang="es-MX" sz="21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ATRIBUCIÓN DEFENSIVA</a:t>
            </a:r>
            <a:endParaRPr lang="es-PE" sz="21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4" name="Picture 2">
            <a:extLst>
              <a:ext uri="{FF2B5EF4-FFF2-40B4-BE49-F238E27FC236}">
                <a16:creationId xmlns:a16="http://schemas.microsoft.com/office/drawing/2014/main" id="{B6836C6E-38C0-43AE-9C61-0EF5FF3A50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 t="4999" r="82988" b="94320"/>
          <a:stretch/>
        </p:blipFill>
        <p:spPr bwMode="auto">
          <a:xfrm>
            <a:off x="1284188"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356E4CCA-2FB4-4ACA-AF69-D990A0FE0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2729086" y="0"/>
            <a:ext cx="1440160" cy="216024"/>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3E33A45C-458D-4684-ACFF-51D4729953EA}"/>
              </a:ext>
            </a:extLst>
          </p:cNvPr>
          <p:cNvSpPr txBox="1"/>
          <p:nvPr/>
        </p:nvSpPr>
        <p:spPr>
          <a:xfrm>
            <a:off x="1284188" y="332656"/>
            <a:ext cx="5314280" cy="6463308"/>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Predisposición a hacer responsables a las víctimas de un suceso de lo que les ha ocurrido. Este sesgo nos permite reducir la amenaza de que las cosas pueden ocurrir sin nuestro control, y por tanto sucedernos a nosotros también.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del observador de un acontecimiento a realizar cualquier atribución que pueda reducir mejor la amenaza que representa la situación para él o ella.</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Las atribuciones de culpa se correlacionan negativamente con las similitudes entre el observador y las personas involucradas en el percance, es decir, se atribuye más responsabilidad a las personas involucradas que son diferentes al observador. Asignar responsabilidad permite al observador creer que el percance fue controlable y, por lo tanto, prevenible.</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un percance grave culparemos menos a la víctima y mas al atacante si nos relacionamos o reflejamos mejor con la víctima, y viceversa.</a:t>
            </a:r>
          </a:p>
        </p:txBody>
      </p:sp>
      <p:pic>
        <p:nvPicPr>
          <p:cNvPr id="12" name="Picture 2">
            <a:extLst>
              <a:ext uri="{FF2B5EF4-FFF2-40B4-BE49-F238E27FC236}">
                <a16:creationId xmlns:a16="http://schemas.microsoft.com/office/drawing/2014/main" id="{D646D29B-D330-4B94-B73F-8E9D97F2DC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4183909" y="0"/>
            <a:ext cx="1440160" cy="216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93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482948" y="3453242"/>
            <a:ext cx="4732193" cy="415498"/>
          </a:xfrm>
          <a:prstGeom prst="rect">
            <a:avLst/>
          </a:prstGeom>
          <a:noFill/>
        </p:spPr>
        <p:txBody>
          <a:bodyPr wrap="none" rtlCol="0">
            <a:spAutoFit/>
          </a:bodyPr>
          <a:lstStyle/>
          <a:p>
            <a:r>
              <a:rPr lang="es-MX" sz="21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HIPÓTESIS DEL MUNDO JUSTO</a:t>
            </a:r>
            <a:endParaRPr lang="es-PE" sz="21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4" name="Picture 2">
            <a:extLst>
              <a:ext uri="{FF2B5EF4-FFF2-40B4-BE49-F238E27FC236}">
                <a16:creationId xmlns:a16="http://schemas.microsoft.com/office/drawing/2014/main" id="{B6836C6E-38C0-43AE-9C61-0EF5FF3A50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 t="4999" r="82988" b="94320"/>
          <a:stretch/>
        </p:blipFill>
        <p:spPr bwMode="auto">
          <a:xfrm>
            <a:off x="1284188"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356E4CCA-2FB4-4ACA-AF69-D990A0FE0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2729086" y="0"/>
            <a:ext cx="1440160" cy="216024"/>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3E33A45C-458D-4684-ACFF-51D4729953EA}"/>
              </a:ext>
            </a:extLst>
          </p:cNvPr>
          <p:cNvSpPr txBox="1"/>
          <p:nvPr/>
        </p:nvSpPr>
        <p:spPr>
          <a:xfrm>
            <a:off x="1284188" y="332656"/>
            <a:ext cx="4450184" cy="5078313"/>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a creer que el mundo es justo y asumir que los actos de injusticia son merecidos.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Consiste en creer que el mundo es un lugar justo en el que las personas obtienen lo que merecen. Las personas necesitan creer que lo que se tiene en la vida es consecuencia de los actos realizados o del mérito personal para tener una sensación de control sobre el medio.</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 atribuir consecuencias a (o esperar consecuencias como el resultado de) cualquier una fuerza universal que restaura equilibrio moral o a una conexión universal entre la naturaleza de las acciones y sus resultados.</a:t>
            </a:r>
          </a:p>
        </p:txBody>
      </p:sp>
      <p:pic>
        <p:nvPicPr>
          <p:cNvPr id="12" name="Picture 2">
            <a:extLst>
              <a:ext uri="{FF2B5EF4-FFF2-40B4-BE49-F238E27FC236}">
                <a16:creationId xmlns:a16="http://schemas.microsoft.com/office/drawing/2014/main" id="{D646D29B-D330-4B94-B73F-8E9D97F2DC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4183909"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A5627CFC-53A4-482A-AF99-162D595F0D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5638732" y="0"/>
            <a:ext cx="1440160" cy="216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7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867069" y="3460936"/>
            <a:ext cx="3500445" cy="400110"/>
          </a:xfrm>
          <a:prstGeom prst="rect">
            <a:avLst/>
          </a:prstGeom>
          <a:noFill/>
        </p:spPr>
        <p:txBody>
          <a:bodyPr wrap="none" rtlCol="0">
            <a:spAutoFit/>
          </a:bodyPr>
          <a:lstStyle/>
          <a:p>
            <a:r>
              <a:rPr lang="es-MX" sz="2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REALISMO INGENUO</a:t>
            </a:r>
            <a:endParaRPr lang="es-PE" sz="2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9" name="CuadroTexto 18">
            <a:extLst>
              <a:ext uri="{FF2B5EF4-FFF2-40B4-BE49-F238E27FC236}">
                <a16:creationId xmlns:a16="http://schemas.microsoft.com/office/drawing/2014/main" id="{3E33A45C-458D-4684-ACFF-51D4729953EA}"/>
              </a:ext>
            </a:extLst>
          </p:cNvPr>
          <p:cNvSpPr txBox="1"/>
          <p:nvPr/>
        </p:nvSpPr>
        <p:spPr>
          <a:xfrm>
            <a:off x="1284188" y="332656"/>
            <a:ext cx="4594200" cy="3139321"/>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a pensar que observamos la realidad con objetividad y los demás son irracionales, desinformados o sesgados.</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Creencia sesgada que nos hace pensar que somos poseedores de la verdad y la razón, que vemos la realidad tal y como es, que “no tenemos sesgos cognitivos que perturben nuestra racionalidad”.</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err="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xxxxx</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p:txBody>
      </p:sp>
      <p:pic>
        <p:nvPicPr>
          <p:cNvPr id="15" name="Picture 2">
            <a:extLst>
              <a:ext uri="{FF2B5EF4-FFF2-40B4-BE49-F238E27FC236}">
                <a16:creationId xmlns:a16="http://schemas.microsoft.com/office/drawing/2014/main" id="{82084DAF-B018-41D7-A61E-41D0369F7C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 t="4999" r="82988" b="94320"/>
          <a:stretch/>
        </p:blipFill>
        <p:spPr bwMode="auto">
          <a:xfrm>
            <a:off x="1284188"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6F4DB3A9-4E9F-404E-9BFA-5F16D4C932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2729086"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8AE42CCB-854D-4022-AF78-1A2AB1F1E9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4183909"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A68A29BC-8BA9-4EE6-BFC7-75AB7ECE5A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5638732" y="0"/>
            <a:ext cx="1440160" cy="216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19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489" y="3460936"/>
            <a:ext cx="3343288" cy="400110"/>
          </a:xfrm>
          <a:prstGeom prst="rect">
            <a:avLst/>
          </a:prstGeom>
          <a:noFill/>
        </p:spPr>
        <p:txBody>
          <a:bodyPr wrap="none" rtlCol="0">
            <a:spAutoFit/>
          </a:bodyPr>
          <a:lstStyle/>
          <a:p>
            <a:r>
              <a:rPr lang="es-MX" sz="2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CINISMO INGENUO</a:t>
            </a:r>
            <a:endParaRPr lang="es-PE" sz="2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9" name="CuadroTexto 18">
            <a:extLst>
              <a:ext uri="{FF2B5EF4-FFF2-40B4-BE49-F238E27FC236}">
                <a16:creationId xmlns:a16="http://schemas.microsoft.com/office/drawing/2014/main" id="{3E33A45C-458D-4684-ACFF-51D4729953EA}"/>
              </a:ext>
            </a:extLst>
          </p:cNvPr>
          <p:cNvSpPr txBox="1"/>
          <p:nvPr/>
        </p:nvSpPr>
        <p:spPr>
          <a:xfrm>
            <a:off x="1284188" y="332656"/>
            <a:ext cx="4810224" cy="2308324"/>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a esperar un sesgo mas egocéntrico en los demás que en nosotros mismos, en otras palabras es una creencia de que las personas esperan que el juicio de alguien esté motivado por sus propios intereses y que tienen un sesgo exageradamente egocéntrico.</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err="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xxxxx</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p:txBody>
      </p:sp>
      <p:pic>
        <p:nvPicPr>
          <p:cNvPr id="15" name="Picture 2">
            <a:extLst>
              <a:ext uri="{FF2B5EF4-FFF2-40B4-BE49-F238E27FC236}">
                <a16:creationId xmlns:a16="http://schemas.microsoft.com/office/drawing/2014/main" id="{82084DAF-B018-41D7-A61E-41D0369F7C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 t="4999" r="82988" b="94320"/>
          <a:stretch/>
        </p:blipFill>
        <p:spPr bwMode="auto">
          <a:xfrm>
            <a:off x="1284188"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6F4DB3A9-4E9F-404E-9BFA-5F16D4C932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2729086"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8AE42CCB-854D-4022-AF78-1A2AB1F1E9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4183909"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A68A29BC-8BA9-4EE6-BFC7-75AB7ECE5A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5638732" y="0"/>
            <a:ext cx="1440160" cy="216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14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538418" y="3460936"/>
            <a:ext cx="2843151" cy="400110"/>
          </a:xfrm>
          <a:prstGeom prst="rect">
            <a:avLst/>
          </a:prstGeom>
          <a:noFill/>
        </p:spPr>
        <p:txBody>
          <a:bodyPr wrap="none" rtlCol="0">
            <a:spAutoFit/>
          </a:bodyPr>
          <a:lstStyle/>
          <a:p>
            <a:r>
              <a:rPr lang="es-MX" sz="2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EFECTO FORER</a:t>
            </a:r>
            <a:endParaRPr lang="es-PE" sz="2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9" name="CuadroTexto 18">
            <a:extLst>
              <a:ext uri="{FF2B5EF4-FFF2-40B4-BE49-F238E27FC236}">
                <a16:creationId xmlns:a16="http://schemas.microsoft.com/office/drawing/2014/main" id="{3E33A45C-458D-4684-ACFF-51D4729953EA}"/>
              </a:ext>
            </a:extLst>
          </p:cNvPr>
          <p:cNvSpPr txBox="1"/>
          <p:nvPr/>
        </p:nvSpPr>
        <p:spPr>
          <a:xfrm>
            <a:off x="1284188" y="332656"/>
            <a:ext cx="4810224" cy="6186309"/>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a atribuir descripciones de rasgos personales supuestamente específicos, pero que en realidad son tan vagos o generales.</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El efecto </a:t>
            </a:r>
            <a:r>
              <a:rPr lang="es-ES" i="1" dirty="0" err="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Forer</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o efecto </a:t>
            </a:r>
            <a:r>
              <a:rPr lang="es-ES" i="1" dirty="0" err="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Barnum</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hace referencia a cuando las personas percibimos como válida una afirmación exclusiva sobre nosotros mismos que podría ser igual de válida para cualquier otra persona. Esto suele ocurrir con afirmaciones vagas y ambiguas, que realmente no llegan a ninguna conclusión.</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Todos somos susceptibles al efecto </a:t>
            </a:r>
            <a:r>
              <a:rPr lang="es-ES" i="1" dirty="0" err="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Forer</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de alguna manera, especialmente cuando estas afirmaciones hacen referencia a algo de nuestro futuro.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El futuro siempre ha sido, y será, algo que nos crea incertidumbre a los humanos, por esto cuando alguien nos da un anticipo sobre nuestro futuro sentimos que en cierto modo podemos controlarlo. </a:t>
            </a:r>
          </a:p>
        </p:txBody>
      </p:sp>
      <p:pic>
        <p:nvPicPr>
          <p:cNvPr id="15" name="Picture 2">
            <a:extLst>
              <a:ext uri="{FF2B5EF4-FFF2-40B4-BE49-F238E27FC236}">
                <a16:creationId xmlns:a16="http://schemas.microsoft.com/office/drawing/2014/main" id="{82084DAF-B018-41D7-A61E-41D0369F7C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 t="4999" r="82988" b="94320"/>
          <a:stretch/>
        </p:blipFill>
        <p:spPr bwMode="auto">
          <a:xfrm>
            <a:off x="1284188"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6F4DB3A9-4E9F-404E-9BFA-5F16D4C932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2729086" y="0"/>
            <a:ext cx="1440160" cy="216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9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a:t>
            </a:fld>
            <a:endParaRPr lang="es-ES" noProof="0" dirty="0"/>
          </a:p>
        </p:txBody>
      </p:sp>
      <p:sp>
        <p:nvSpPr>
          <p:cNvPr id="4" name="CuadroTexto 3">
            <a:extLst>
              <a:ext uri="{FF2B5EF4-FFF2-40B4-BE49-F238E27FC236}">
                <a16:creationId xmlns:a16="http://schemas.microsoft.com/office/drawing/2014/main" id="{94892F08-362B-C4EA-C506-45021F760D2B}"/>
              </a:ext>
            </a:extLst>
          </p:cNvPr>
          <p:cNvSpPr txBox="1"/>
          <p:nvPr/>
        </p:nvSpPr>
        <p:spPr>
          <a:xfrm rot="16200000">
            <a:off x="-1570230" y="3764055"/>
            <a:ext cx="49375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¿QUÉ ES ARQUITECTURA EMPRESARIAL?</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6CC366F2-10C0-E639-996E-03FB6C9F4A55}"/>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4" name="CuadroTexto 33">
            <a:extLst>
              <a:ext uri="{FF2B5EF4-FFF2-40B4-BE49-F238E27FC236}">
                <a16:creationId xmlns:a16="http://schemas.microsoft.com/office/drawing/2014/main" id="{C47B1805-CA3E-41E9-91ED-8F551C5D3900}"/>
              </a:ext>
            </a:extLst>
          </p:cNvPr>
          <p:cNvSpPr txBox="1"/>
          <p:nvPr/>
        </p:nvSpPr>
        <p:spPr>
          <a:xfrm>
            <a:off x="1341884" y="76542"/>
            <a:ext cx="6192688" cy="6740307"/>
          </a:xfrm>
          <a:prstGeom prst="rect">
            <a:avLst/>
          </a:prstGeom>
          <a:noFill/>
        </p:spPr>
        <p:txBody>
          <a:bodyPr wrap="square" rtlCol="0">
            <a:spAutoFit/>
          </a:bodyPr>
          <a:lstStyle/>
          <a:p>
            <a:pPr marL="285750" indent="-285750" algn="just">
              <a:buFont typeface="Arial" panose="020B0604020202020204" pitchFamily="34" charset="0"/>
              <a:buChar char="•"/>
            </a:pP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 arquitectura empresarial en una organización corresponde a la forma de representar de manera integral la empresa, permitiendo cubrir y considerar todos y cada uno de los elementos que la conforman. </a:t>
            </a:r>
          </a:p>
          <a:p>
            <a:pPr marL="285750" indent="-285750" algn="just">
              <a:buFont typeface="Arial" panose="020B0604020202020204" pitchFamily="34" charset="0"/>
              <a:buChar char="•"/>
            </a:pPr>
            <a:endPar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Esto conduce a que se pueda establecer una visión clara sobre los objetivos, las metas y líneas de negocio en la empresa, comenzando desde la perspectiva estratégica (misión, visión, lineamientos e indicadores estratégicos), hasta llegar a una estructura actual y futura para los procesos de la organización; la cual incorpora algunos de los componentes que se consideran como críticos para su funcionamiento:</a:t>
            </a:r>
          </a:p>
          <a:p>
            <a:pPr marL="285750" indent="-285750" algn="just">
              <a:buFont typeface="Arial" panose="020B0604020202020204" pitchFamily="34" charset="0"/>
              <a:buChar char="•"/>
            </a:pPr>
            <a:endPar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Courier New" panose="02070309020205020404" pitchFamily="49" charset="0"/>
              <a:buChar char="o"/>
            </a:pPr>
            <a:r>
              <a:rPr lang="es-MX"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Los procesos</a:t>
            </a: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modelos de negocio y procesos.</a:t>
            </a:r>
          </a:p>
          <a:p>
            <a:pPr marL="742950" lvl="1" indent="-285750" algn="just">
              <a:buFont typeface="Courier New" panose="02070309020205020404" pitchFamily="49" charset="0"/>
              <a:buChar char="o"/>
            </a:pPr>
            <a:r>
              <a:rPr lang="es-MX"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 estructura organizacional</a:t>
            </a: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personas, estructuras administrativas.</a:t>
            </a:r>
          </a:p>
          <a:p>
            <a:pPr marL="742950" lvl="1" indent="-285750" algn="just">
              <a:buFont typeface="Courier New" panose="02070309020205020404" pitchFamily="49" charset="0"/>
              <a:buChar char="o"/>
            </a:pPr>
            <a:r>
              <a:rPr lang="es-MX"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Las tecnologías de información</a:t>
            </a: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aplicaciones, información, infraestructura tecnológica y seguridad informática.</a:t>
            </a:r>
          </a:p>
          <a:p>
            <a:pPr marL="285750" indent="-285750" algn="just">
              <a:buFont typeface="Arial" panose="020B0604020202020204" pitchFamily="34" charset="0"/>
              <a:buChar char="•"/>
            </a:pPr>
            <a:endPar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Como resultado final, se va a disponer de las herramientas y los mecanismos necesarios para la adecuada operación y funcionamiento de la empresa, y por ende, apoyar el cumplimiento de sus objetivos estratégicos.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4E11050D-F1DF-1C79-8D67-7410739ED014}"/>
              </a:ext>
            </a:extLst>
          </p:cNvPr>
          <p:cNvPicPr>
            <a:picLocks noChangeAspect="1"/>
          </p:cNvPicPr>
          <p:nvPr/>
        </p:nvPicPr>
        <p:blipFill>
          <a:blip r:embed="rId3"/>
          <a:stretch>
            <a:fillRect/>
          </a:stretch>
        </p:blipFill>
        <p:spPr>
          <a:xfrm>
            <a:off x="7875304" y="177328"/>
            <a:ext cx="3751280" cy="3240634"/>
          </a:xfrm>
          <a:prstGeom prst="rect">
            <a:avLst/>
          </a:prstGeom>
        </p:spPr>
      </p:pic>
      <p:pic>
        <p:nvPicPr>
          <p:cNvPr id="1032" name="Picture 8" descr="D2 Consultora Empresarial. De Rosario, Santa Fe, al país.: ¿Cómo alinear  los esfuerzos de todo un equipo detrás de los objetivos de la empresa?">
            <a:extLst>
              <a:ext uri="{FF2B5EF4-FFF2-40B4-BE49-F238E27FC236}">
                <a16:creationId xmlns:a16="http://schemas.microsoft.com/office/drawing/2014/main" id="{50BA533E-9E4A-8BD3-7A37-D40DC190A1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5304" y="4151210"/>
            <a:ext cx="3864095" cy="2329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307621" y="3430159"/>
            <a:ext cx="438152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CONFIGURACIÓN GLOBAL DE GIT</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188640"/>
            <a:ext cx="8928992" cy="5909310"/>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USUARIO DE GIT</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config --global user.name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"John Doe”</a:t>
            </a:r>
          </a:p>
          <a:p>
            <a:pPr marL="285750" indent="-285750" algn="just">
              <a:buFont typeface="Arial" panose="020B0604020202020204" pitchFamily="34" charset="0"/>
              <a:buChar char="•"/>
            </a:pPr>
            <a:endParaRPr lang="es-PE" dirty="0">
              <a:solidFill>
                <a:schemeClr val="tx2"/>
              </a:solidFill>
              <a:latin typeface="Calibri" panose="020F0502020204030204" pitchFamily="34" charset="0"/>
              <a:cs typeface="Calibri" panose="020F0502020204030204" pitchFamily="34" charset="0"/>
            </a:endParaRPr>
          </a:p>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CORREO DE GIT</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config --global user.email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johndoe@example.com</a:t>
            </a:r>
            <a:endParaRPr lang="es-PE" dirty="0">
              <a:solidFill>
                <a:schemeClr val="accent1">
                  <a:lumMod val="75000"/>
                </a:schemeClr>
              </a:solidFill>
              <a:latin typeface="Calibri" panose="020F0502020204030204" pitchFamily="34" charset="0"/>
              <a:cs typeface="Calibri" panose="020F0502020204030204" pitchFamily="34" charset="0"/>
              <a:sym typeface="Wingdings" panose="05000000000000000000" pitchFamily="2" charset="2"/>
            </a:endParaRPr>
          </a:p>
          <a:p>
            <a:pPr marL="285750" indent="-285750" algn="just">
              <a:buFont typeface="Arial" panose="020B0604020202020204" pitchFamily="34" charset="0"/>
              <a:buChar char="•"/>
            </a:pPr>
            <a:endParaRPr lang="es-PE" dirty="0">
              <a:solidFill>
                <a:schemeClr val="accent1">
                  <a:lumMod val="75000"/>
                </a:schemeClr>
              </a:solidFill>
              <a:latin typeface="Calibri" panose="020F0502020204030204" pitchFamily="34" charset="0"/>
              <a:cs typeface="Calibri" panose="020F0502020204030204" pitchFamily="34" charset="0"/>
              <a:sym typeface="Wingdings" panose="05000000000000000000" pitchFamily="2" charset="2"/>
            </a:endParaRPr>
          </a:p>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EDITOR DE TEXTO</a:t>
            </a: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git config --global core.editor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emacs  </a:t>
            </a:r>
            <a:r>
              <a:rPr lang="es-PE"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(Editor Emacs)</a:t>
            </a: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git config --global core.editor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"code --</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wait</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 </a:t>
            </a:r>
            <a:r>
              <a:rPr lang="es-PE"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(Editor Visual Studio Code)</a:t>
            </a: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git config --global </a:t>
            </a:r>
            <a:r>
              <a:rPr lang="es-PE" i="1" dirty="0" err="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core.editor</a:t>
            </a: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“’C:/[Ruta PC]/</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notepad</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++.exe' -</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multiInst</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 -</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notabbar</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 -</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nosession</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 -</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noPlugin</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 </a:t>
            </a:r>
            <a:r>
              <a:rPr lang="es-PE"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(Editor Notepad++)</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a:p>
            <a:pPr algn="just"/>
            <a:endParaRPr lang="es-PE" dirty="0">
              <a:solidFill>
                <a:schemeClr val="tx2"/>
              </a:solidFill>
              <a:latin typeface="Calibri" panose="020F0502020204030204" pitchFamily="34" charset="0"/>
              <a:cs typeface="Calibri" panose="020F0502020204030204" pitchFamily="34" charset="0"/>
            </a:endParaRPr>
          </a:p>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VERIFICANDO LA CONFIGURACIÓN DEL GIT</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config –list</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VERIFICANDO LA CONFIGURACIÓN A NIVEL DE PROPIEDADES</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config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key</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&gt; </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git config user.name</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git config user.email</a:t>
            </a:r>
          </a:p>
          <a:p>
            <a:pPr marL="742950" lvl="1"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a:p>
            <a:pPr marL="285750" indent="-285750" algn="just">
              <a:buFont typeface="Arial" panose="020B0604020202020204" pitchFamily="34" charset="0"/>
              <a:buChar char="•"/>
            </a:pPr>
            <a:endParaRPr lang="es-PE" dirty="0">
              <a:solidFill>
                <a:schemeClr val="accent1">
                  <a:lumMod val="75000"/>
                </a:schemeClr>
              </a:solidFill>
              <a:latin typeface="Calibri" panose="020F0502020204030204" pitchFamily="34" charset="0"/>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378332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857176" y="3866829"/>
            <a:ext cx="552067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EMPEZAR A TRABAJAR CON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4D3E84DA-F7A2-07F9-07FE-7FF35CA09D3B}"/>
              </a:ext>
            </a:extLst>
          </p:cNvPr>
          <p:cNvSpPr txBox="1"/>
          <p:nvPr/>
        </p:nvSpPr>
        <p:spPr>
          <a:xfrm>
            <a:off x="5437132" y="170503"/>
            <a:ext cx="1796197" cy="369332"/>
          </a:xfrm>
          <a:prstGeom prst="rect">
            <a:avLst/>
          </a:prstGeom>
          <a:solidFill>
            <a:schemeClr val="accent5">
              <a:lumMod val="40000"/>
              <a:lumOff val="60000"/>
            </a:schemeClr>
          </a:solidFill>
          <a:ln>
            <a:solidFill>
              <a:schemeClr val="tx2"/>
            </a:solidFill>
          </a:ln>
        </p:spPr>
        <p:txBody>
          <a:bodyPr wrap="none" rtlCol="0">
            <a:spAutoFit/>
          </a:bodyPr>
          <a:lstStyle/>
          <a:p>
            <a:r>
              <a:rPr lang="es-MX" dirty="0"/>
              <a:t>Repositorio GIT</a:t>
            </a:r>
            <a:endParaRPr lang="es-PE" dirty="0"/>
          </a:p>
        </p:txBody>
      </p:sp>
      <p:cxnSp>
        <p:nvCxnSpPr>
          <p:cNvPr id="7" name="Conector recto de flecha 6">
            <a:extLst>
              <a:ext uri="{FF2B5EF4-FFF2-40B4-BE49-F238E27FC236}">
                <a16:creationId xmlns:a16="http://schemas.microsoft.com/office/drawing/2014/main" id="{5F8DB0EE-752D-8B8D-F71F-966495484BB7}"/>
              </a:ext>
            </a:extLst>
          </p:cNvPr>
          <p:cNvCxnSpPr>
            <a:cxnSpLocks/>
            <a:stCxn id="4" idx="2"/>
            <a:endCxn id="16" idx="0"/>
          </p:cNvCxnSpPr>
          <p:nvPr/>
        </p:nvCxnSpPr>
        <p:spPr>
          <a:xfrm flipH="1">
            <a:off x="3863792" y="539835"/>
            <a:ext cx="2471439" cy="9449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CCBB7F1F-5B6C-D039-8B48-D1AB5DF59C43}"/>
              </a:ext>
            </a:extLst>
          </p:cNvPr>
          <p:cNvCxnSpPr>
            <a:cxnSpLocks/>
            <a:stCxn id="4" idx="2"/>
            <a:endCxn id="18" idx="0"/>
          </p:cNvCxnSpPr>
          <p:nvPr/>
        </p:nvCxnSpPr>
        <p:spPr>
          <a:xfrm>
            <a:off x="6335231" y="539835"/>
            <a:ext cx="2639501" cy="9449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6D5C2937-DC13-E387-FD1F-830CF1F28A86}"/>
              </a:ext>
            </a:extLst>
          </p:cNvPr>
          <p:cNvSpPr txBox="1"/>
          <p:nvPr/>
        </p:nvSpPr>
        <p:spPr>
          <a:xfrm>
            <a:off x="1847568" y="1484784"/>
            <a:ext cx="4032448" cy="1754326"/>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INICIAR REPOSITORIO</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la estructura de carpetas que va a contener al repositorio de GIT y utilizar el comando siguiente:</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init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8" name="CuadroTexto 17">
            <a:extLst>
              <a:ext uri="{FF2B5EF4-FFF2-40B4-BE49-F238E27FC236}">
                <a16:creationId xmlns:a16="http://schemas.microsoft.com/office/drawing/2014/main" id="{BFACBA0F-EB6D-DA42-A5B0-D4030115F8C6}"/>
              </a:ext>
            </a:extLst>
          </p:cNvPr>
          <p:cNvSpPr txBox="1"/>
          <p:nvPr/>
        </p:nvSpPr>
        <p:spPr>
          <a:xfrm>
            <a:off x="6958508" y="1484784"/>
            <a:ext cx="4032448" cy="2031325"/>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CLONAR REPOSITORIO</a:t>
            </a: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la estructura de carpetas que va a contener al repositorio de GIT clonado y utilizar el comando siguiente:</a:t>
            </a:r>
          </a:p>
          <a:p>
            <a:pPr algn="just"/>
            <a:endParaRPr lang="es-PE" dirty="0">
              <a:solidFill>
                <a:schemeClr val="tx2"/>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clone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&lt;URL del repositorio GIT&gt;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p:txBody>
      </p:sp>
      <p:cxnSp>
        <p:nvCxnSpPr>
          <p:cNvPr id="21" name="Conector recto 20">
            <a:extLst>
              <a:ext uri="{FF2B5EF4-FFF2-40B4-BE49-F238E27FC236}">
                <a16:creationId xmlns:a16="http://schemas.microsoft.com/office/drawing/2014/main" id="{9F375AC0-B747-A700-6888-1B34DA2A16C6}"/>
              </a:ext>
            </a:extLst>
          </p:cNvPr>
          <p:cNvCxnSpPr/>
          <p:nvPr/>
        </p:nvCxnSpPr>
        <p:spPr>
          <a:xfrm>
            <a:off x="6454452" y="1484784"/>
            <a:ext cx="0" cy="5373216"/>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pic>
        <p:nvPicPr>
          <p:cNvPr id="24" name="Imagen 23">
            <a:extLst>
              <a:ext uri="{FF2B5EF4-FFF2-40B4-BE49-F238E27FC236}">
                <a16:creationId xmlns:a16="http://schemas.microsoft.com/office/drawing/2014/main" id="{D33D0130-E4CF-DF3E-7C48-4FF60E7A496A}"/>
              </a:ext>
            </a:extLst>
          </p:cNvPr>
          <p:cNvPicPr>
            <a:picLocks noChangeAspect="1"/>
          </p:cNvPicPr>
          <p:nvPr/>
        </p:nvPicPr>
        <p:blipFill>
          <a:blip r:embed="rId3"/>
          <a:stretch>
            <a:fillRect/>
          </a:stretch>
        </p:blipFill>
        <p:spPr>
          <a:xfrm>
            <a:off x="1437841" y="3429000"/>
            <a:ext cx="4831987" cy="2633211"/>
          </a:xfrm>
          <a:prstGeom prst="rect">
            <a:avLst/>
          </a:prstGeom>
          <a:ln>
            <a:solidFill>
              <a:schemeClr val="tx2"/>
            </a:solidFill>
          </a:ln>
        </p:spPr>
      </p:pic>
      <p:pic>
        <p:nvPicPr>
          <p:cNvPr id="29" name="Imagen 28">
            <a:extLst>
              <a:ext uri="{FF2B5EF4-FFF2-40B4-BE49-F238E27FC236}">
                <a16:creationId xmlns:a16="http://schemas.microsoft.com/office/drawing/2014/main" id="{093258C9-9861-ABD2-307B-4C4800C2C24B}"/>
              </a:ext>
            </a:extLst>
          </p:cNvPr>
          <p:cNvPicPr>
            <a:picLocks noChangeAspect="1"/>
          </p:cNvPicPr>
          <p:nvPr/>
        </p:nvPicPr>
        <p:blipFill>
          <a:blip r:embed="rId4"/>
          <a:stretch>
            <a:fillRect/>
          </a:stretch>
        </p:blipFill>
        <p:spPr>
          <a:xfrm>
            <a:off x="6562964" y="3539698"/>
            <a:ext cx="5267167" cy="2640825"/>
          </a:xfrm>
          <a:prstGeom prst="rect">
            <a:avLst/>
          </a:prstGeom>
        </p:spPr>
      </p:pic>
      <p:sp>
        <p:nvSpPr>
          <p:cNvPr id="31" name="CuadroTexto 30">
            <a:extLst>
              <a:ext uri="{FF2B5EF4-FFF2-40B4-BE49-F238E27FC236}">
                <a16:creationId xmlns:a16="http://schemas.microsoft.com/office/drawing/2014/main" id="{47086E72-2F76-46CE-5C0A-0F3E41A2B644}"/>
              </a:ext>
            </a:extLst>
          </p:cNvPr>
          <p:cNvSpPr txBox="1"/>
          <p:nvPr/>
        </p:nvSpPr>
        <p:spPr>
          <a:xfrm>
            <a:off x="7193585" y="6265083"/>
            <a:ext cx="3797365" cy="923330"/>
          </a:xfrm>
          <a:prstGeom prst="rect">
            <a:avLst/>
          </a:prstGeom>
          <a:noFill/>
        </p:spPr>
        <p:txBody>
          <a:bodyPr wrap="square">
            <a:spAutoFit/>
          </a:bodyPr>
          <a:lstStyle/>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clone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&lt;URL del repositorio GIT&gt; &lt;Nombre Carpeta&gt;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a:p>
            <a:pPr marL="285750" indent="-285750" algn="just">
              <a:buFont typeface="Arial" panose="020B0604020202020204" pitchFamily="34" charset="0"/>
              <a:buChar char="•"/>
            </a:pP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268647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747233" y="3716114"/>
            <a:ext cx="530081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CONOCER EL ESTATUS DEL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BEA6EE45-6C48-F708-BBE2-E8CCEBF94480}"/>
              </a:ext>
            </a:extLst>
          </p:cNvPr>
          <p:cNvSpPr txBox="1"/>
          <p:nvPr/>
        </p:nvSpPr>
        <p:spPr>
          <a:xfrm>
            <a:off x="1572068" y="2071253"/>
            <a:ext cx="1259319"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WORKING</a:t>
            </a: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DIRECTORY</a:t>
            </a:r>
          </a:p>
        </p:txBody>
      </p:sp>
      <p:sp>
        <p:nvSpPr>
          <p:cNvPr id="8" name="CuadroTexto 7">
            <a:extLst>
              <a:ext uri="{FF2B5EF4-FFF2-40B4-BE49-F238E27FC236}">
                <a16:creationId xmlns:a16="http://schemas.microsoft.com/office/drawing/2014/main" id="{0583AD69-7C0D-9057-4D94-E6A46887BCDA}"/>
              </a:ext>
            </a:extLst>
          </p:cNvPr>
          <p:cNvSpPr txBox="1"/>
          <p:nvPr/>
        </p:nvSpPr>
        <p:spPr>
          <a:xfrm>
            <a:off x="3010691" y="2071253"/>
            <a:ext cx="1031886"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STAGING</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AREA</a:t>
            </a:r>
          </a:p>
        </p:txBody>
      </p:sp>
      <p:pic>
        <p:nvPicPr>
          <p:cNvPr id="1028" name="Picture 4" descr="Files - Free interface icons">
            <a:extLst>
              <a:ext uri="{FF2B5EF4-FFF2-40B4-BE49-F238E27FC236}">
                <a16:creationId xmlns:a16="http://schemas.microsoft.com/office/drawing/2014/main" id="{FDC0DB66-9293-1E4B-5684-E14A41F48D4F}"/>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84322" y="1053212"/>
            <a:ext cx="430307" cy="4303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iles - Free interface icons">
            <a:extLst>
              <a:ext uri="{FF2B5EF4-FFF2-40B4-BE49-F238E27FC236}">
                <a16:creationId xmlns:a16="http://schemas.microsoft.com/office/drawing/2014/main" id="{F76A6635-7DC1-1E45-CD7F-EFE9EE3F01D9}"/>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11481" y="1053212"/>
            <a:ext cx="430307" cy="430307"/>
          </a:xfrm>
          <a:prstGeom prst="rect">
            <a:avLst/>
          </a:prstGeom>
          <a:noFill/>
          <a:extLst>
            <a:ext uri="{909E8E84-426E-40DD-AFC4-6F175D3DCCD1}">
              <a14:hiddenFill xmlns:a14="http://schemas.microsoft.com/office/drawing/2010/main">
                <a:solidFill>
                  <a:srgbClr val="FFFFFF"/>
                </a:solidFill>
              </a14:hiddenFill>
            </a:ext>
          </a:extLst>
        </p:spPr>
      </p:pic>
      <p:grpSp>
        <p:nvGrpSpPr>
          <p:cNvPr id="1037" name="Grupo 1036">
            <a:extLst>
              <a:ext uri="{FF2B5EF4-FFF2-40B4-BE49-F238E27FC236}">
                <a16:creationId xmlns:a16="http://schemas.microsoft.com/office/drawing/2014/main" id="{705B8281-CD15-F910-5292-5E655CF38003}"/>
              </a:ext>
            </a:extLst>
          </p:cNvPr>
          <p:cNvGrpSpPr/>
          <p:nvPr/>
        </p:nvGrpSpPr>
        <p:grpSpPr>
          <a:xfrm>
            <a:off x="1456319" y="3429000"/>
            <a:ext cx="1554372" cy="1338535"/>
            <a:chOff x="10270876" y="128673"/>
            <a:chExt cx="1554372" cy="1338535"/>
          </a:xfrm>
        </p:grpSpPr>
        <p:sp>
          <p:nvSpPr>
            <p:cNvPr id="50" name="Rectángulo 49">
              <a:extLst>
                <a:ext uri="{FF2B5EF4-FFF2-40B4-BE49-F238E27FC236}">
                  <a16:creationId xmlns:a16="http://schemas.microsoft.com/office/drawing/2014/main" id="{FAC60D7A-4591-4343-083F-5A1159DA431D}"/>
                </a:ext>
              </a:extLst>
            </p:cNvPr>
            <p:cNvSpPr/>
            <p:nvPr/>
          </p:nvSpPr>
          <p:spPr>
            <a:xfrm>
              <a:off x="10270876" y="128673"/>
              <a:ext cx="1554370" cy="1338535"/>
            </a:xfrm>
            <a:prstGeom prst="rect">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3" name="Picture 4" descr="Files - Free interface icons">
              <a:extLst>
                <a:ext uri="{FF2B5EF4-FFF2-40B4-BE49-F238E27FC236}">
                  <a16:creationId xmlns:a16="http://schemas.microsoft.com/office/drawing/2014/main" id="{58974604-17A5-677B-AD03-4D4500505F7E}"/>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73068" y="303614"/>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Files - Free interface icons">
              <a:extLst>
                <a:ext uri="{FF2B5EF4-FFF2-40B4-BE49-F238E27FC236}">
                  <a16:creationId xmlns:a16="http://schemas.microsoft.com/office/drawing/2014/main" id="{62777240-5CD1-9236-2B76-D205682AE498}"/>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73068" y="664161"/>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Files - Free interface icons">
              <a:extLst>
                <a:ext uri="{FF2B5EF4-FFF2-40B4-BE49-F238E27FC236}">
                  <a16:creationId xmlns:a16="http://schemas.microsoft.com/office/drawing/2014/main" id="{3D48A50C-3111-0E9E-0453-FEDFB8A66C1C}"/>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86015" y="1024708"/>
              <a:ext cx="320046" cy="320046"/>
            </a:xfrm>
            <a:prstGeom prst="rect">
              <a:avLst/>
            </a:prstGeom>
            <a:noFill/>
            <a:extLst>
              <a:ext uri="{909E8E84-426E-40DD-AFC4-6F175D3DCCD1}">
                <a14:hiddenFill xmlns:a14="http://schemas.microsoft.com/office/drawing/2010/main">
                  <a:solidFill>
                    <a:srgbClr val="FFFFFF"/>
                  </a:solidFill>
                </a14:hiddenFill>
              </a:ext>
            </a:extLst>
          </p:spPr>
        </p:pic>
        <p:sp>
          <p:nvSpPr>
            <p:cNvPr id="47" name="CuadroTexto 46">
              <a:extLst>
                <a:ext uri="{FF2B5EF4-FFF2-40B4-BE49-F238E27FC236}">
                  <a16:creationId xmlns:a16="http://schemas.microsoft.com/office/drawing/2014/main" id="{DC2826BB-A829-BA9C-FDCF-98272EDB11B1}"/>
                </a:ext>
              </a:extLst>
            </p:cNvPr>
            <p:cNvSpPr txBox="1"/>
            <p:nvPr/>
          </p:nvSpPr>
          <p:spPr>
            <a:xfrm>
              <a:off x="10630916" y="304631"/>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Modified</a:t>
              </a:r>
              <a:endParaRPr lang="es-PE" sz="1600" b="1" dirty="0"/>
            </a:p>
          </p:txBody>
        </p:sp>
        <p:sp>
          <p:nvSpPr>
            <p:cNvPr id="48" name="CuadroTexto 47">
              <a:extLst>
                <a:ext uri="{FF2B5EF4-FFF2-40B4-BE49-F238E27FC236}">
                  <a16:creationId xmlns:a16="http://schemas.microsoft.com/office/drawing/2014/main" id="{647E1266-4558-93E3-D16E-6BDC990687C4}"/>
                </a:ext>
              </a:extLst>
            </p:cNvPr>
            <p:cNvSpPr txBox="1"/>
            <p:nvPr/>
          </p:nvSpPr>
          <p:spPr>
            <a:xfrm>
              <a:off x="10630916" y="671295"/>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Staged</a:t>
              </a:r>
              <a:endParaRPr lang="es-PE" sz="1600" b="1" dirty="0"/>
            </a:p>
          </p:txBody>
        </p:sp>
        <p:sp>
          <p:nvSpPr>
            <p:cNvPr id="49" name="CuadroTexto 48">
              <a:extLst>
                <a:ext uri="{FF2B5EF4-FFF2-40B4-BE49-F238E27FC236}">
                  <a16:creationId xmlns:a16="http://schemas.microsoft.com/office/drawing/2014/main" id="{5AF6A033-5E23-C753-4E85-C7E19BDC9211}"/>
                </a:ext>
              </a:extLst>
            </p:cNvPr>
            <p:cNvSpPr txBox="1"/>
            <p:nvPr/>
          </p:nvSpPr>
          <p:spPr>
            <a:xfrm>
              <a:off x="10651045" y="1022925"/>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Committed</a:t>
              </a:r>
              <a:endParaRPr lang="es-PE" sz="1600" b="1" dirty="0"/>
            </a:p>
          </p:txBody>
        </p:sp>
      </p:grpSp>
      <p:pic>
        <p:nvPicPr>
          <p:cNvPr id="7" name="Picture 4" descr="Files - Free interface icons">
            <a:extLst>
              <a:ext uri="{FF2B5EF4-FFF2-40B4-BE49-F238E27FC236}">
                <a16:creationId xmlns:a16="http://schemas.microsoft.com/office/drawing/2014/main" id="{44F61327-F9E1-32A5-725C-94876522EB8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17003" y="1053212"/>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42DE32C8-54B2-EE77-C358-0BB7403FE7F0}"/>
              </a:ext>
            </a:extLst>
          </p:cNvPr>
          <p:cNvSpPr txBox="1"/>
          <p:nvPr/>
        </p:nvSpPr>
        <p:spPr>
          <a:xfrm>
            <a:off x="6834612" y="112674"/>
            <a:ext cx="4228351" cy="1477328"/>
          </a:xfrm>
          <a:prstGeom prst="rect">
            <a:avLst/>
          </a:prstGeom>
          <a:noFill/>
        </p:spPr>
        <p:txBody>
          <a:bodyPr wrap="square">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VERIFICAR </a:t>
            </a:r>
            <a:r>
              <a:rPr lang="es-PE" b="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EL ESTADO </a:t>
            </a: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DEL REPOSITORIO</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el repositorio y utilizar el o los comando(s) siguiente(s):</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status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&lt;parámetros opcionales&gt;</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CuadroTexto 13">
            <a:extLst>
              <a:ext uri="{FF2B5EF4-FFF2-40B4-BE49-F238E27FC236}">
                <a16:creationId xmlns:a16="http://schemas.microsoft.com/office/drawing/2014/main" id="{66A32BDF-7936-1FA0-3A21-D89479BDE7B1}"/>
              </a:ext>
            </a:extLst>
          </p:cNvPr>
          <p:cNvSpPr txBox="1"/>
          <p:nvPr/>
        </p:nvSpPr>
        <p:spPr>
          <a:xfrm>
            <a:off x="2628537" y="112674"/>
            <a:ext cx="1796197" cy="369332"/>
          </a:xfrm>
          <a:prstGeom prst="rect">
            <a:avLst/>
          </a:prstGeom>
          <a:solidFill>
            <a:schemeClr val="accent5">
              <a:lumMod val="40000"/>
              <a:lumOff val="60000"/>
            </a:schemeClr>
          </a:solidFill>
          <a:ln>
            <a:solidFill>
              <a:schemeClr val="tx2"/>
            </a:solidFill>
          </a:ln>
        </p:spPr>
        <p:txBody>
          <a:bodyPr wrap="none" rtlCol="0">
            <a:spAutoFit/>
          </a:bodyPr>
          <a:lstStyle/>
          <a:p>
            <a:r>
              <a:rPr lang="es-MX" dirty="0"/>
              <a:t>Repositorio GIT</a:t>
            </a:r>
            <a:endParaRPr lang="es-PE" dirty="0"/>
          </a:p>
        </p:txBody>
      </p:sp>
      <p:cxnSp>
        <p:nvCxnSpPr>
          <p:cNvPr id="20" name="Conector recto de flecha 19">
            <a:extLst>
              <a:ext uri="{FF2B5EF4-FFF2-40B4-BE49-F238E27FC236}">
                <a16:creationId xmlns:a16="http://schemas.microsoft.com/office/drawing/2014/main" id="{8D69F334-99FA-BDEE-B356-D7A2664F26FE}"/>
              </a:ext>
            </a:extLst>
          </p:cNvPr>
          <p:cNvCxnSpPr>
            <a:stCxn id="14" idx="2"/>
            <a:endCxn id="30" idx="0"/>
          </p:cNvCxnSpPr>
          <p:nvPr/>
        </p:nvCxnSpPr>
        <p:spPr>
          <a:xfrm flipH="1">
            <a:off x="3526635" y="482006"/>
            <a:ext cx="1" cy="57120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CCF24EA5-8DBF-3B74-812F-E77F6BD0D0B6}"/>
              </a:ext>
            </a:extLst>
          </p:cNvPr>
          <p:cNvCxnSpPr>
            <a:cxnSpLocks/>
          </p:cNvCxnSpPr>
          <p:nvPr/>
        </p:nvCxnSpPr>
        <p:spPr>
          <a:xfrm>
            <a:off x="2199475" y="767609"/>
            <a:ext cx="2736226" cy="0"/>
          </a:xfrm>
          <a:prstGeom prst="line">
            <a:avLst/>
          </a:prstGeom>
        </p:spPr>
        <p:style>
          <a:lnRef idx="1">
            <a:schemeClr val="dk1"/>
          </a:lnRef>
          <a:fillRef idx="0">
            <a:schemeClr val="dk1"/>
          </a:fillRef>
          <a:effectRef idx="0">
            <a:schemeClr val="dk1"/>
          </a:effectRef>
          <a:fontRef idx="minor">
            <a:schemeClr val="tx1"/>
          </a:fontRef>
        </p:style>
      </p:cxnSp>
      <p:cxnSp>
        <p:nvCxnSpPr>
          <p:cNvPr id="25" name="Conector recto de flecha 24">
            <a:extLst>
              <a:ext uri="{FF2B5EF4-FFF2-40B4-BE49-F238E27FC236}">
                <a16:creationId xmlns:a16="http://schemas.microsoft.com/office/drawing/2014/main" id="{FD1491E5-51F1-6272-D799-635FCE4C41D9}"/>
              </a:ext>
            </a:extLst>
          </p:cNvPr>
          <p:cNvCxnSpPr>
            <a:cxnSpLocks/>
            <a:endCxn id="1028" idx="0"/>
          </p:cNvCxnSpPr>
          <p:nvPr/>
        </p:nvCxnSpPr>
        <p:spPr>
          <a:xfrm>
            <a:off x="2199476" y="767609"/>
            <a:ext cx="0" cy="285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BBBCB0C3-5B04-894F-A8E3-82545DE43107}"/>
              </a:ext>
            </a:extLst>
          </p:cNvPr>
          <p:cNvCxnSpPr>
            <a:cxnSpLocks/>
            <a:endCxn id="7" idx="0"/>
          </p:cNvCxnSpPr>
          <p:nvPr/>
        </p:nvCxnSpPr>
        <p:spPr>
          <a:xfrm>
            <a:off x="4932157" y="767609"/>
            <a:ext cx="0" cy="285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CuadroTexto 28">
            <a:extLst>
              <a:ext uri="{FF2B5EF4-FFF2-40B4-BE49-F238E27FC236}">
                <a16:creationId xmlns:a16="http://schemas.microsoft.com/office/drawing/2014/main" id="{3DA095EC-90DF-E18C-8393-0183A4E5B699}"/>
              </a:ext>
            </a:extLst>
          </p:cNvPr>
          <p:cNvSpPr txBox="1"/>
          <p:nvPr/>
        </p:nvSpPr>
        <p:spPr>
          <a:xfrm>
            <a:off x="4243492" y="2074732"/>
            <a:ext cx="1384418"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LOCAL</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REPOSITORY</a:t>
            </a:r>
          </a:p>
        </p:txBody>
      </p:sp>
      <p:cxnSp>
        <p:nvCxnSpPr>
          <p:cNvPr id="33" name="Conector recto de flecha 32">
            <a:extLst>
              <a:ext uri="{FF2B5EF4-FFF2-40B4-BE49-F238E27FC236}">
                <a16:creationId xmlns:a16="http://schemas.microsoft.com/office/drawing/2014/main" id="{DA86C9E2-5FA1-C01E-405E-08E51EFC13A2}"/>
              </a:ext>
            </a:extLst>
          </p:cNvPr>
          <p:cNvCxnSpPr>
            <a:stCxn id="1028" idx="2"/>
            <a:endCxn id="6" idx="0"/>
          </p:cNvCxnSpPr>
          <p:nvPr/>
        </p:nvCxnSpPr>
        <p:spPr>
          <a:xfrm>
            <a:off x="2199476" y="1483519"/>
            <a:ext cx="2252" cy="5877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Conector recto de flecha 34">
            <a:extLst>
              <a:ext uri="{FF2B5EF4-FFF2-40B4-BE49-F238E27FC236}">
                <a16:creationId xmlns:a16="http://schemas.microsoft.com/office/drawing/2014/main" id="{7F600AEF-B95A-4D87-3266-5FA2329745BE}"/>
              </a:ext>
            </a:extLst>
          </p:cNvPr>
          <p:cNvCxnSpPr>
            <a:cxnSpLocks/>
            <a:stCxn id="30" idx="2"/>
            <a:endCxn id="8" idx="0"/>
          </p:cNvCxnSpPr>
          <p:nvPr/>
        </p:nvCxnSpPr>
        <p:spPr>
          <a:xfrm flipH="1">
            <a:off x="3526634" y="1483519"/>
            <a:ext cx="1" cy="5877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ector recto de flecha 38">
            <a:extLst>
              <a:ext uri="{FF2B5EF4-FFF2-40B4-BE49-F238E27FC236}">
                <a16:creationId xmlns:a16="http://schemas.microsoft.com/office/drawing/2014/main" id="{2F54F865-7662-C99A-0002-B108613B3917}"/>
              </a:ext>
            </a:extLst>
          </p:cNvPr>
          <p:cNvCxnSpPr>
            <a:cxnSpLocks/>
            <a:stCxn id="7" idx="2"/>
            <a:endCxn id="29" idx="0"/>
          </p:cNvCxnSpPr>
          <p:nvPr/>
        </p:nvCxnSpPr>
        <p:spPr>
          <a:xfrm>
            <a:off x="4932157" y="1483519"/>
            <a:ext cx="3544" cy="5912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9" name="Conector: angular 1028">
            <a:extLst>
              <a:ext uri="{FF2B5EF4-FFF2-40B4-BE49-F238E27FC236}">
                <a16:creationId xmlns:a16="http://schemas.microsoft.com/office/drawing/2014/main" id="{45BFBC76-9815-F603-B72A-A735C62463F0}"/>
              </a:ext>
            </a:extLst>
          </p:cNvPr>
          <p:cNvCxnSpPr>
            <a:cxnSpLocks/>
            <a:stCxn id="7" idx="3"/>
            <a:endCxn id="6" idx="2"/>
          </p:cNvCxnSpPr>
          <p:nvPr/>
        </p:nvCxnSpPr>
        <p:spPr>
          <a:xfrm flipH="1">
            <a:off x="2201728" y="1268366"/>
            <a:ext cx="2945582" cy="1449218"/>
          </a:xfrm>
          <a:prstGeom prst="bentConnector4">
            <a:avLst>
              <a:gd name="adj1" fmla="val -30397"/>
              <a:gd name="adj2" fmla="val 129576"/>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701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FAC60D7A-4591-4343-083F-5A1159DA431D}"/>
              </a:ext>
            </a:extLst>
          </p:cNvPr>
          <p:cNvSpPr/>
          <p:nvPr/>
        </p:nvSpPr>
        <p:spPr>
          <a:xfrm>
            <a:off x="10247473" y="2073402"/>
            <a:ext cx="1554370" cy="1338535"/>
          </a:xfrm>
          <a:prstGeom prst="rect">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98608" y="3611710"/>
            <a:ext cx="500354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GUARDAR CAMBIOS EN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6D5C2937-DC13-E387-FD1F-830CF1F28A86}"/>
              </a:ext>
            </a:extLst>
          </p:cNvPr>
          <p:cNvSpPr txBox="1"/>
          <p:nvPr/>
        </p:nvSpPr>
        <p:spPr>
          <a:xfrm>
            <a:off x="1391848" y="3422007"/>
            <a:ext cx="10608278" cy="2308324"/>
          </a:xfrm>
          <a:prstGeom prst="rect">
            <a:avLst/>
          </a:prstGeom>
          <a:noFill/>
        </p:spPr>
        <p:txBody>
          <a:bodyPr wrap="square" rtlCol="0">
            <a:spAutoFit/>
          </a:bodyPr>
          <a:lstStyle/>
          <a:p>
            <a:pPr marL="742950" lvl="1" indent="-285750" algn="just">
              <a:buFont typeface="Courier New" panose="02070309020205020404" pitchFamily="49" charset="0"/>
              <a:buChar char="o"/>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b="1"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Ejemplos: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un archivo específico modificado)</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style.css funciones.js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varios archivos modificados)</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Documentation</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de la carpeta DOCUMENTATION)</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BEA6EE45-6C48-F708-BBE2-E8CCEBF94480}"/>
              </a:ext>
            </a:extLst>
          </p:cNvPr>
          <p:cNvSpPr txBox="1"/>
          <p:nvPr/>
        </p:nvSpPr>
        <p:spPr>
          <a:xfrm>
            <a:off x="5680777" y="1079391"/>
            <a:ext cx="1259319"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WORKING</a:t>
            </a: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DIRECTORY</a:t>
            </a:r>
          </a:p>
        </p:txBody>
      </p:sp>
      <p:sp>
        <p:nvSpPr>
          <p:cNvPr id="8" name="CuadroTexto 7">
            <a:extLst>
              <a:ext uri="{FF2B5EF4-FFF2-40B4-BE49-F238E27FC236}">
                <a16:creationId xmlns:a16="http://schemas.microsoft.com/office/drawing/2014/main" id="{0583AD69-7C0D-9057-4D94-E6A46887BCDA}"/>
              </a:ext>
            </a:extLst>
          </p:cNvPr>
          <p:cNvSpPr txBox="1"/>
          <p:nvPr/>
        </p:nvSpPr>
        <p:spPr>
          <a:xfrm>
            <a:off x="8887973" y="1079390"/>
            <a:ext cx="1031886"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STAGING</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AREA</a:t>
            </a:r>
          </a:p>
        </p:txBody>
      </p:sp>
      <p:cxnSp>
        <p:nvCxnSpPr>
          <p:cNvPr id="12" name="Conector recto 11">
            <a:extLst>
              <a:ext uri="{FF2B5EF4-FFF2-40B4-BE49-F238E27FC236}">
                <a16:creationId xmlns:a16="http://schemas.microsoft.com/office/drawing/2014/main" id="{F5B0363C-1F84-8C41-1326-7BFE1CBAE6CD}"/>
              </a:ext>
            </a:extLst>
          </p:cNvPr>
          <p:cNvCxnSpPr>
            <a:cxnSpLocks/>
            <a:stCxn id="6" idx="2"/>
          </p:cNvCxnSpPr>
          <p:nvPr/>
        </p:nvCxnSpPr>
        <p:spPr>
          <a:xfrm>
            <a:off x="6310437" y="1725722"/>
            <a:ext cx="0" cy="1660538"/>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FD93406A-556D-988D-6717-69AEB73D25DD}"/>
              </a:ext>
            </a:extLst>
          </p:cNvPr>
          <p:cNvCxnSpPr>
            <a:cxnSpLocks/>
            <a:stCxn id="8" idx="2"/>
          </p:cNvCxnSpPr>
          <p:nvPr/>
        </p:nvCxnSpPr>
        <p:spPr>
          <a:xfrm>
            <a:off x="9403916" y="1725721"/>
            <a:ext cx="0" cy="1660539"/>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8" name="Conector recto de flecha 27">
            <a:extLst>
              <a:ext uri="{FF2B5EF4-FFF2-40B4-BE49-F238E27FC236}">
                <a16:creationId xmlns:a16="http://schemas.microsoft.com/office/drawing/2014/main" id="{F54F0BE9-51D8-F62C-A336-625DCAED04BF}"/>
              </a:ext>
            </a:extLst>
          </p:cNvPr>
          <p:cNvCxnSpPr/>
          <p:nvPr/>
        </p:nvCxnSpPr>
        <p:spPr>
          <a:xfrm>
            <a:off x="6310436" y="2231519"/>
            <a:ext cx="309348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Files - Free interface icons">
            <a:extLst>
              <a:ext uri="{FF2B5EF4-FFF2-40B4-BE49-F238E27FC236}">
                <a16:creationId xmlns:a16="http://schemas.microsoft.com/office/drawing/2014/main" id="{FDC0DB66-9293-1E4B-5684-E14A41F48D4F}"/>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80129" y="1800094"/>
            <a:ext cx="430307" cy="4303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iles - Free interface icons">
            <a:extLst>
              <a:ext uri="{FF2B5EF4-FFF2-40B4-BE49-F238E27FC236}">
                <a16:creationId xmlns:a16="http://schemas.microsoft.com/office/drawing/2014/main" id="{F76A6635-7DC1-1E45-CD7F-EFE9EE3F01D9}"/>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46733" y="2073402"/>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41" name="CuadroTexto 40">
            <a:extLst>
              <a:ext uri="{FF2B5EF4-FFF2-40B4-BE49-F238E27FC236}">
                <a16:creationId xmlns:a16="http://schemas.microsoft.com/office/drawing/2014/main" id="{3228C2FA-1225-32D2-5003-1CD51DD062AA}"/>
              </a:ext>
            </a:extLst>
          </p:cNvPr>
          <p:cNvSpPr txBox="1"/>
          <p:nvPr/>
        </p:nvSpPr>
        <p:spPr>
          <a:xfrm>
            <a:off x="7182188" y="1816020"/>
            <a:ext cx="1174204" cy="830997"/>
          </a:xfrm>
          <a:prstGeom prst="rect">
            <a:avLst/>
          </a:prstGeom>
          <a:noFill/>
        </p:spPr>
        <p:txBody>
          <a:bodyPr wrap="square">
            <a:spAutoFit/>
          </a:bodyPr>
          <a:lstStyle/>
          <a:p>
            <a:pPr algn="ctr"/>
            <a:r>
              <a:rPr lang="es-PE" sz="2400" b="1" dirty="0">
                <a:solidFill>
                  <a:schemeClr val="tx2"/>
                </a:solidFill>
                <a:latin typeface="Calibri" panose="020F0502020204030204" pitchFamily="34" charset="0"/>
                <a:cs typeface="Calibri" panose="020F0502020204030204" pitchFamily="34" charset="0"/>
                <a:sym typeface="Wingdings" panose="05000000000000000000" pitchFamily="2" charset="2"/>
              </a:rPr>
              <a:t>git </a:t>
            </a:r>
          </a:p>
          <a:p>
            <a:pPr algn="ctr"/>
            <a:r>
              <a:rPr lang="es-PE" sz="2400" b="1" dirty="0">
                <a:solidFill>
                  <a:schemeClr val="tx2"/>
                </a:solidFill>
                <a:latin typeface="Calibri" panose="020F0502020204030204" pitchFamily="34" charset="0"/>
                <a:cs typeface="Calibri" panose="020F0502020204030204" pitchFamily="34" charset="0"/>
                <a:sym typeface="Wingdings" panose="05000000000000000000" pitchFamily="2" charset="2"/>
              </a:rPr>
              <a:t>add</a:t>
            </a:r>
            <a:endParaRPr lang="es-PE" sz="2400" b="1" dirty="0">
              <a:solidFill>
                <a:schemeClr val="tx2"/>
              </a:solidFill>
              <a:latin typeface="Calibri" panose="020F0502020204030204" pitchFamily="34" charset="0"/>
              <a:cs typeface="Calibri" panose="020F0502020204030204" pitchFamily="34" charset="0"/>
            </a:endParaRPr>
          </a:p>
        </p:txBody>
      </p:sp>
      <p:pic>
        <p:nvPicPr>
          <p:cNvPr id="43" name="Picture 4" descr="Files - Free interface icons">
            <a:extLst>
              <a:ext uri="{FF2B5EF4-FFF2-40B4-BE49-F238E27FC236}">
                <a16:creationId xmlns:a16="http://schemas.microsoft.com/office/drawing/2014/main" id="{58974604-17A5-677B-AD03-4D4500505F7E}"/>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49665" y="2248343"/>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Files - Free interface icons">
            <a:extLst>
              <a:ext uri="{FF2B5EF4-FFF2-40B4-BE49-F238E27FC236}">
                <a16:creationId xmlns:a16="http://schemas.microsoft.com/office/drawing/2014/main" id="{62777240-5CD1-9236-2B76-D205682AE498}"/>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49665" y="2608890"/>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Files - Free interface icons">
            <a:extLst>
              <a:ext uri="{FF2B5EF4-FFF2-40B4-BE49-F238E27FC236}">
                <a16:creationId xmlns:a16="http://schemas.microsoft.com/office/drawing/2014/main" id="{3D48A50C-3111-0E9E-0453-FEDFB8A66C1C}"/>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62612" y="2969437"/>
            <a:ext cx="320046" cy="320046"/>
          </a:xfrm>
          <a:prstGeom prst="rect">
            <a:avLst/>
          </a:prstGeom>
          <a:noFill/>
          <a:extLst>
            <a:ext uri="{909E8E84-426E-40DD-AFC4-6F175D3DCCD1}">
              <a14:hiddenFill xmlns:a14="http://schemas.microsoft.com/office/drawing/2010/main">
                <a:solidFill>
                  <a:srgbClr val="FFFFFF"/>
                </a:solidFill>
              </a14:hiddenFill>
            </a:ext>
          </a:extLst>
        </p:spPr>
      </p:pic>
      <p:sp>
        <p:nvSpPr>
          <p:cNvPr id="47" name="CuadroTexto 46">
            <a:extLst>
              <a:ext uri="{FF2B5EF4-FFF2-40B4-BE49-F238E27FC236}">
                <a16:creationId xmlns:a16="http://schemas.microsoft.com/office/drawing/2014/main" id="{DC2826BB-A829-BA9C-FDCF-98272EDB11B1}"/>
              </a:ext>
            </a:extLst>
          </p:cNvPr>
          <p:cNvSpPr txBox="1"/>
          <p:nvPr/>
        </p:nvSpPr>
        <p:spPr>
          <a:xfrm>
            <a:off x="10607513" y="2249360"/>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Modified</a:t>
            </a:r>
            <a:endParaRPr lang="es-PE" sz="1600" b="1" dirty="0"/>
          </a:p>
        </p:txBody>
      </p:sp>
      <p:sp>
        <p:nvSpPr>
          <p:cNvPr id="48" name="CuadroTexto 47">
            <a:extLst>
              <a:ext uri="{FF2B5EF4-FFF2-40B4-BE49-F238E27FC236}">
                <a16:creationId xmlns:a16="http://schemas.microsoft.com/office/drawing/2014/main" id="{647E1266-4558-93E3-D16E-6BDC990687C4}"/>
              </a:ext>
            </a:extLst>
          </p:cNvPr>
          <p:cNvSpPr txBox="1"/>
          <p:nvPr/>
        </p:nvSpPr>
        <p:spPr>
          <a:xfrm>
            <a:off x="10607513" y="261602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Staged</a:t>
            </a:r>
            <a:endParaRPr lang="es-PE" sz="1600" b="1" dirty="0"/>
          </a:p>
        </p:txBody>
      </p:sp>
      <p:sp>
        <p:nvSpPr>
          <p:cNvPr id="49" name="CuadroTexto 48">
            <a:extLst>
              <a:ext uri="{FF2B5EF4-FFF2-40B4-BE49-F238E27FC236}">
                <a16:creationId xmlns:a16="http://schemas.microsoft.com/office/drawing/2014/main" id="{5AF6A033-5E23-C753-4E85-C7E19BDC9211}"/>
              </a:ext>
            </a:extLst>
          </p:cNvPr>
          <p:cNvSpPr txBox="1"/>
          <p:nvPr/>
        </p:nvSpPr>
        <p:spPr>
          <a:xfrm>
            <a:off x="10627642" y="296765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Committed</a:t>
            </a:r>
            <a:endParaRPr lang="es-PE" sz="1600" b="1" dirty="0"/>
          </a:p>
        </p:txBody>
      </p:sp>
      <p:pic>
        <p:nvPicPr>
          <p:cNvPr id="7" name="Picture 4" descr="Files - Free interface icons">
            <a:extLst>
              <a:ext uri="{FF2B5EF4-FFF2-40B4-BE49-F238E27FC236}">
                <a16:creationId xmlns:a16="http://schemas.microsoft.com/office/drawing/2014/main" id="{44F61327-F9E1-32A5-725C-94876522EB8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87200" y="2304773"/>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42DE32C8-54B2-EE77-C358-0BB7403FE7F0}"/>
              </a:ext>
            </a:extLst>
          </p:cNvPr>
          <p:cNvSpPr txBox="1"/>
          <p:nvPr/>
        </p:nvSpPr>
        <p:spPr>
          <a:xfrm>
            <a:off x="1391848" y="291573"/>
            <a:ext cx="3655154" cy="1754326"/>
          </a:xfrm>
          <a:prstGeom prst="rect">
            <a:avLst/>
          </a:prstGeom>
          <a:noFill/>
        </p:spPr>
        <p:txBody>
          <a:bodyPr wrap="square">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SUBIR CAMBIOS A STAGING AREA</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el repositorio y utilizar el o los comando(s) siguiente(s):</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&lt;parámetros de carga&gt;</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898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FAC60D7A-4591-4343-083F-5A1159DA431D}"/>
              </a:ext>
            </a:extLst>
          </p:cNvPr>
          <p:cNvSpPr/>
          <p:nvPr/>
        </p:nvSpPr>
        <p:spPr>
          <a:xfrm>
            <a:off x="10126860" y="116632"/>
            <a:ext cx="1554370" cy="1338535"/>
          </a:xfrm>
          <a:prstGeom prst="rect">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98608" y="3611710"/>
            <a:ext cx="500354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GUARDAR CAMBIOS EN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6D5C2937-DC13-E387-FD1F-830CF1F28A86}"/>
              </a:ext>
            </a:extLst>
          </p:cNvPr>
          <p:cNvSpPr txBox="1"/>
          <p:nvPr/>
        </p:nvSpPr>
        <p:spPr>
          <a:xfrm>
            <a:off x="1246773" y="2959644"/>
            <a:ext cx="10608278" cy="3416320"/>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SUBIR CAMBIOS A STAGING AREA</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el repositorio y utilizar el o los comando(s) siguiente(s):</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&lt;parámetros de carga&gt;</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Courier New" panose="02070309020205020404" pitchFamily="49" charset="0"/>
              <a:buChar char="o"/>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b="1"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Ejemplos: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un archivo específico modificado)</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style.css funciones.js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varios archivos modificados)</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Documentation</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de la carpeta DOCUMENTATION)</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BEA6EE45-6C48-F708-BBE2-E8CCEBF94480}"/>
              </a:ext>
            </a:extLst>
          </p:cNvPr>
          <p:cNvSpPr txBox="1"/>
          <p:nvPr/>
        </p:nvSpPr>
        <p:spPr>
          <a:xfrm>
            <a:off x="1991584" y="332656"/>
            <a:ext cx="1259319"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WORKING</a:t>
            </a: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DIRECTORY</a:t>
            </a:r>
          </a:p>
        </p:txBody>
      </p:sp>
      <p:sp>
        <p:nvSpPr>
          <p:cNvPr id="8" name="CuadroTexto 7">
            <a:extLst>
              <a:ext uri="{FF2B5EF4-FFF2-40B4-BE49-F238E27FC236}">
                <a16:creationId xmlns:a16="http://schemas.microsoft.com/office/drawing/2014/main" id="{0583AD69-7C0D-9057-4D94-E6A46887BCDA}"/>
              </a:ext>
            </a:extLst>
          </p:cNvPr>
          <p:cNvSpPr txBox="1"/>
          <p:nvPr/>
        </p:nvSpPr>
        <p:spPr>
          <a:xfrm>
            <a:off x="5198780" y="332655"/>
            <a:ext cx="1031886"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STAGING</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AREA</a:t>
            </a:r>
          </a:p>
        </p:txBody>
      </p:sp>
      <p:sp>
        <p:nvSpPr>
          <p:cNvPr id="10" name="CuadroTexto 9">
            <a:extLst>
              <a:ext uri="{FF2B5EF4-FFF2-40B4-BE49-F238E27FC236}">
                <a16:creationId xmlns:a16="http://schemas.microsoft.com/office/drawing/2014/main" id="{964F6798-7E1A-E02B-6C96-36DA71082361}"/>
              </a:ext>
            </a:extLst>
          </p:cNvPr>
          <p:cNvSpPr txBox="1"/>
          <p:nvPr/>
        </p:nvSpPr>
        <p:spPr>
          <a:xfrm>
            <a:off x="8110636" y="332655"/>
            <a:ext cx="1384418"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LOCAL</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REPOSITORY</a:t>
            </a:r>
          </a:p>
        </p:txBody>
      </p:sp>
      <p:cxnSp>
        <p:nvCxnSpPr>
          <p:cNvPr id="12" name="Conector recto 11">
            <a:extLst>
              <a:ext uri="{FF2B5EF4-FFF2-40B4-BE49-F238E27FC236}">
                <a16:creationId xmlns:a16="http://schemas.microsoft.com/office/drawing/2014/main" id="{F5B0363C-1F84-8C41-1326-7BFE1CBAE6CD}"/>
              </a:ext>
            </a:extLst>
          </p:cNvPr>
          <p:cNvCxnSpPr>
            <a:cxnSpLocks/>
            <a:stCxn id="6" idx="2"/>
          </p:cNvCxnSpPr>
          <p:nvPr/>
        </p:nvCxnSpPr>
        <p:spPr>
          <a:xfrm>
            <a:off x="2621244" y="978987"/>
            <a:ext cx="0" cy="1660538"/>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FD93406A-556D-988D-6717-69AEB73D25DD}"/>
              </a:ext>
            </a:extLst>
          </p:cNvPr>
          <p:cNvCxnSpPr>
            <a:cxnSpLocks/>
            <a:stCxn id="8" idx="2"/>
          </p:cNvCxnSpPr>
          <p:nvPr/>
        </p:nvCxnSpPr>
        <p:spPr>
          <a:xfrm>
            <a:off x="5714723" y="978986"/>
            <a:ext cx="0" cy="1660539"/>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5" name="Conector recto 14">
            <a:extLst>
              <a:ext uri="{FF2B5EF4-FFF2-40B4-BE49-F238E27FC236}">
                <a16:creationId xmlns:a16="http://schemas.microsoft.com/office/drawing/2014/main" id="{4D7C509B-C919-3228-3512-2B24359B28BE}"/>
              </a:ext>
            </a:extLst>
          </p:cNvPr>
          <p:cNvCxnSpPr>
            <a:cxnSpLocks/>
            <a:stCxn id="10" idx="2"/>
          </p:cNvCxnSpPr>
          <p:nvPr/>
        </p:nvCxnSpPr>
        <p:spPr>
          <a:xfrm>
            <a:off x="8802845" y="978986"/>
            <a:ext cx="0" cy="1660539"/>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8" name="Conector recto de flecha 27">
            <a:extLst>
              <a:ext uri="{FF2B5EF4-FFF2-40B4-BE49-F238E27FC236}">
                <a16:creationId xmlns:a16="http://schemas.microsoft.com/office/drawing/2014/main" id="{F54F0BE9-51D8-F62C-A336-625DCAED04BF}"/>
              </a:ext>
            </a:extLst>
          </p:cNvPr>
          <p:cNvCxnSpPr/>
          <p:nvPr/>
        </p:nvCxnSpPr>
        <p:spPr>
          <a:xfrm>
            <a:off x="2621243" y="1484784"/>
            <a:ext cx="309348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Files - Free interface icons">
            <a:extLst>
              <a:ext uri="{FF2B5EF4-FFF2-40B4-BE49-F238E27FC236}">
                <a16:creationId xmlns:a16="http://schemas.microsoft.com/office/drawing/2014/main" id="{FDC0DB66-9293-1E4B-5684-E14A41F48D4F}"/>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62546" y="1279125"/>
            <a:ext cx="430307" cy="4303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iles - Free interface icons">
            <a:extLst>
              <a:ext uri="{FF2B5EF4-FFF2-40B4-BE49-F238E27FC236}">
                <a16:creationId xmlns:a16="http://schemas.microsoft.com/office/drawing/2014/main" id="{F76A6635-7DC1-1E45-CD7F-EFE9EE3F01D9}"/>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22040" y="1685999"/>
            <a:ext cx="430307" cy="430307"/>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ector recto de flecha 31">
            <a:extLst>
              <a:ext uri="{FF2B5EF4-FFF2-40B4-BE49-F238E27FC236}">
                <a16:creationId xmlns:a16="http://schemas.microsoft.com/office/drawing/2014/main" id="{EC757979-888B-DB21-72FD-AD4B864AC66E}"/>
              </a:ext>
            </a:extLst>
          </p:cNvPr>
          <p:cNvCxnSpPr/>
          <p:nvPr/>
        </p:nvCxnSpPr>
        <p:spPr>
          <a:xfrm>
            <a:off x="5714723" y="1916832"/>
            <a:ext cx="309348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4" descr="Files - Free interface icons">
            <a:extLst>
              <a:ext uri="{FF2B5EF4-FFF2-40B4-BE49-F238E27FC236}">
                <a16:creationId xmlns:a16="http://schemas.microsoft.com/office/drawing/2014/main" id="{8C9A93E4-42E2-9830-7B5C-934C744EA5A9}"/>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04465" y="1990581"/>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41" name="CuadroTexto 40">
            <a:extLst>
              <a:ext uri="{FF2B5EF4-FFF2-40B4-BE49-F238E27FC236}">
                <a16:creationId xmlns:a16="http://schemas.microsoft.com/office/drawing/2014/main" id="{3228C2FA-1225-32D2-5003-1CD51DD062AA}"/>
              </a:ext>
            </a:extLst>
          </p:cNvPr>
          <p:cNvSpPr txBox="1"/>
          <p:nvPr/>
        </p:nvSpPr>
        <p:spPr>
          <a:xfrm>
            <a:off x="2621616" y="1065036"/>
            <a:ext cx="1174204" cy="461665"/>
          </a:xfrm>
          <a:prstGeom prst="rect">
            <a:avLst/>
          </a:prstGeom>
          <a:noFill/>
        </p:spPr>
        <p:txBody>
          <a:bodyPr wrap="square">
            <a:spAutoFit/>
          </a:bodyPr>
          <a:lstStyle/>
          <a:p>
            <a:pPr algn="ctr"/>
            <a:r>
              <a:rPr lang="es-PE" sz="2400" b="1" dirty="0">
                <a:solidFill>
                  <a:schemeClr val="accent1">
                    <a:lumMod val="75000"/>
                  </a:schemeClr>
                </a:solidFill>
                <a:latin typeface="Calibri" panose="020F0502020204030204" pitchFamily="34" charset="0"/>
                <a:cs typeface="Calibri" panose="020F0502020204030204" pitchFamily="34" charset="0"/>
                <a:sym typeface="Wingdings" panose="05000000000000000000" pitchFamily="2" charset="2"/>
              </a:rPr>
              <a:t>git add</a:t>
            </a:r>
            <a:endParaRPr lang="es-PE" sz="2400" b="1" dirty="0">
              <a:solidFill>
                <a:schemeClr val="tx2"/>
              </a:solidFill>
              <a:latin typeface="Calibri" panose="020F0502020204030204" pitchFamily="34" charset="0"/>
              <a:cs typeface="Calibri" panose="020F0502020204030204" pitchFamily="34" charset="0"/>
            </a:endParaRPr>
          </a:p>
        </p:txBody>
      </p:sp>
      <p:sp>
        <p:nvSpPr>
          <p:cNvPr id="42" name="CuadroTexto 41">
            <a:extLst>
              <a:ext uri="{FF2B5EF4-FFF2-40B4-BE49-F238E27FC236}">
                <a16:creationId xmlns:a16="http://schemas.microsoft.com/office/drawing/2014/main" id="{B6E9AA0A-5C92-A497-FBBF-2CF8A024EEBD}"/>
              </a:ext>
            </a:extLst>
          </p:cNvPr>
          <p:cNvSpPr txBox="1"/>
          <p:nvPr/>
        </p:nvSpPr>
        <p:spPr>
          <a:xfrm>
            <a:off x="5709736" y="1455167"/>
            <a:ext cx="1824833" cy="461665"/>
          </a:xfrm>
          <a:prstGeom prst="rect">
            <a:avLst/>
          </a:prstGeom>
          <a:noFill/>
        </p:spPr>
        <p:txBody>
          <a:bodyPr wrap="square">
            <a:spAutoFit/>
          </a:bodyPr>
          <a:lstStyle/>
          <a:p>
            <a:pPr algn="ctr"/>
            <a:r>
              <a:rPr lang="es-PE" sz="2400" b="1" dirty="0">
                <a:solidFill>
                  <a:schemeClr val="accent1">
                    <a:lumMod val="75000"/>
                  </a:schemeClr>
                </a:solidFill>
                <a:latin typeface="Calibri" panose="020F0502020204030204" pitchFamily="34" charset="0"/>
                <a:cs typeface="Calibri" panose="020F0502020204030204" pitchFamily="34" charset="0"/>
                <a:sym typeface="Wingdings" panose="05000000000000000000" pitchFamily="2" charset="2"/>
              </a:rPr>
              <a:t>git commit</a:t>
            </a:r>
            <a:endParaRPr lang="es-PE" sz="2400" b="1" dirty="0">
              <a:solidFill>
                <a:schemeClr val="tx2"/>
              </a:solidFill>
              <a:latin typeface="Calibri" panose="020F0502020204030204" pitchFamily="34" charset="0"/>
              <a:cs typeface="Calibri" panose="020F0502020204030204" pitchFamily="34" charset="0"/>
            </a:endParaRPr>
          </a:p>
        </p:txBody>
      </p:sp>
      <p:pic>
        <p:nvPicPr>
          <p:cNvPr id="43" name="Picture 4" descr="Files - Free interface icons">
            <a:extLst>
              <a:ext uri="{FF2B5EF4-FFF2-40B4-BE49-F238E27FC236}">
                <a16:creationId xmlns:a16="http://schemas.microsoft.com/office/drawing/2014/main" id="{58974604-17A5-677B-AD03-4D4500505F7E}"/>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29052" y="291573"/>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Files - Free interface icons">
            <a:extLst>
              <a:ext uri="{FF2B5EF4-FFF2-40B4-BE49-F238E27FC236}">
                <a16:creationId xmlns:a16="http://schemas.microsoft.com/office/drawing/2014/main" id="{62777240-5CD1-9236-2B76-D205682AE498}"/>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29052" y="652120"/>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Files - Free interface icons">
            <a:extLst>
              <a:ext uri="{FF2B5EF4-FFF2-40B4-BE49-F238E27FC236}">
                <a16:creationId xmlns:a16="http://schemas.microsoft.com/office/drawing/2014/main" id="{3D48A50C-3111-0E9E-0453-FEDFB8A66C1C}"/>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41999" y="1012667"/>
            <a:ext cx="320046" cy="320046"/>
          </a:xfrm>
          <a:prstGeom prst="rect">
            <a:avLst/>
          </a:prstGeom>
          <a:noFill/>
          <a:extLst>
            <a:ext uri="{909E8E84-426E-40DD-AFC4-6F175D3DCCD1}">
              <a14:hiddenFill xmlns:a14="http://schemas.microsoft.com/office/drawing/2010/main">
                <a:solidFill>
                  <a:srgbClr val="FFFFFF"/>
                </a:solidFill>
              </a14:hiddenFill>
            </a:ext>
          </a:extLst>
        </p:spPr>
      </p:pic>
      <p:sp>
        <p:nvSpPr>
          <p:cNvPr id="47" name="CuadroTexto 46">
            <a:extLst>
              <a:ext uri="{FF2B5EF4-FFF2-40B4-BE49-F238E27FC236}">
                <a16:creationId xmlns:a16="http://schemas.microsoft.com/office/drawing/2014/main" id="{DC2826BB-A829-BA9C-FDCF-98272EDB11B1}"/>
              </a:ext>
            </a:extLst>
          </p:cNvPr>
          <p:cNvSpPr txBox="1"/>
          <p:nvPr/>
        </p:nvSpPr>
        <p:spPr>
          <a:xfrm>
            <a:off x="10486900" y="292590"/>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Modified</a:t>
            </a:r>
            <a:endParaRPr lang="es-PE" sz="1600" b="1" dirty="0"/>
          </a:p>
        </p:txBody>
      </p:sp>
      <p:sp>
        <p:nvSpPr>
          <p:cNvPr id="48" name="CuadroTexto 47">
            <a:extLst>
              <a:ext uri="{FF2B5EF4-FFF2-40B4-BE49-F238E27FC236}">
                <a16:creationId xmlns:a16="http://schemas.microsoft.com/office/drawing/2014/main" id="{647E1266-4558-93E3-D16E-6BDC990687C4}"/>
              </a:ext>
            </a:extLst>
          </p:cNvPr>
          <p:cNvSpPr txBox="1"/>
          <p:nvPr/>
        </p:nvSpPr>
        <p:spPr>
          <a:xfrm>
            <a:off x="10486900" y="65925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Staged</a:t>
            </a:r>
            <a:endParaRPr lang="es-PE" sz="1600" b="1" dirty="0"/>
          </a:p>
        </p:txBody>
      </p:sp>
      <p:sp>
        <p:nvSpPr>
          <p:cNvPr id="49" name="CuadroTexto 48">
            <a:extLst>
              <a:ext uri="{FF2B5EF4-FFF2-40B4-BE49-F238E27FC236}">
                <a16:creationId xmlns:a16="http://schemas.microsoft.com/office/drawing/2014/main" id="{5AF6A033-5E23-C753-4E85-C7E19BDC9211}"/>
              </a:ext>
            </a:extLst>
          </p:cNvPr>
          <p:cNvSpPr txBox="1"/>
          <p:nvPr/>
        </p:nvSpPr>
        <p:spPr>
          <a:xfrm>
            <a:off x="10507029" y="101088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Committed</a:t>
            </a:r>
            <a:endParaRPr lang="es-PE" sz="1600" b="1" dirty="0"/>
          </a:p>
        </p:txBody>
      </p:sp>
    </p:spTree>
    <p:extLst>
      <p:ext uri="{BB962C8B-B14F-4D97-AF65-F5344CB8AC3E}">
        <p14:creationId xmlns:p14="http://schemas.microsoft.com/office/powerpoint/2010/main" val="32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(4)</a:t>
            </a:r>
          </a:p>
        </p:txBody>
      </p:sp>
      <p:sp>
        <p:nvSpPr>
          <p:cNvPr id="7" name="Marcador de posición de texto 6"/>
          <p:cNvSpPr>
            <a:spLocks noGrp="1"/>
          </p:cNvSpPr>
          <p:nvPr>
            <p:ph type="body" sz="half" idx="2"/>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1B0A2556-12B2-42D6-BCC3-F811588323DF}"/>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5" name="Marcador de número de diapositiva 4">
            <a:extLst>
              <a:ext uri="{FF2B5EF4-FFF2-40B4-BE49-F238E27FC236}">
                <a16:creationId xmlns:a16="http://schemas.microsoft.com/office/drawing/2014/main" id="{F845EE72-4EF2-4A51-80A2-B71984092F2F}"/>
              </a:ext>
            </a:extLst>
          </p:cNvPr>
          <p:cNvSpPr>
            <a:spLocks noGrp="1"/>
          </p:cNvSpPr>
          <p:nvPr>
            <p:ph type="sldNum" sz="quarter" idx="12"/>
          </p:nvPr>
        </p:nvSpPr>
        <p:spPr/>
        <p:txBody>
          <a:bodyPr/>
          <a:lstStyle/>
          <a:p>
            <a:pPr rtl="0"/>
            <a:fld id="{7DC1BBB0-96F0-4077-A278-0F3FB5C104D3}" type="slidenum">
              <a:rPr lang="es-ES" noProof="0" smtClean="0"/>
              <a:t>35</a:t>
            </a:fld>
            <a:endParaRPr lang="es-ES" noProof="0" dirty="0"/>
          </a:p>
        </p:txBody>
      </p:sp>
      <p:pic>
        <p:nvPicPr>
          <p:cNvPr id="2050" name="Picture 2" descr="El ciclo de vida del estado de tus archivos.">
            <a:extLst>
              <a:ext uri="{FF2B5EF4-FFF2-40B4-BE49-F238E27FC236}">
                <a16:creationId xmlns:a16="http://schemas.microsoft.com/office/drawing/2014/main" id="{5B9AB28A-925D-47D0-8F05-8C5E20E37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164" y="1752600"/>
            <a:ext cx="76200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90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Título y diseño de contenido con gráfico</a:t>
            </a:r>
          </a:p>
        </p:txBody>
      </p:sp>
      <p:graphicFrame>
        <p:nvGraphicFramePr>
          <p:cNvPr id="7" name="Marcador de posición de contenido 6" descr="Gráfico de barras apiladas que representa&#10;3 series y 4 categorías"/>
          <p:cNvGraphicFramePr>
            <a:graphicFrameLocks noGrp="1"/>
          </p:cNvGraphicFramePr>
          <p:nvPr>
            <p:ph idx="1"/>
            <p:extLst>
              <p:ext uri="{D42A27DB-BD31-4B8C-83A1-F6EECF244321}">
                <p14:modId xmlns:p14="http://schemas.microsoft.com/office/powerpoint/2010/main" val="2178940828"/>
              </p:ext>
            </p:extLst>
          </p:nvPr>
        </p:nvGraphicFramePr>
        <p:xfrm>
          <a:off x="1593850" y="1600200"/>
          <a:ext cx="9782175"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3" name="Marcador de pie de página 2">
            <a:extLst>
              <a:ext uri="{FF2B5EF4-FFF2-40B4-BE49-F238E27FC236}">
                <a16:creationId xmlns:a16="http://schemas.microsoft.com/office/drawing/2014/main" id="{08B31607-E221-42B6-BDAB-437DE3EEACD4}"/>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9B86E837-B39D-4540-84EB-162460FF9732}"/>
              </a:ext>
            </a:extLst>
          </p:cNvPr>
          <p:cNvSpPr>
            <a:spLocks noGrp="1"/>
          </p:cNvSpPr>
          <p:nvPr>
            <p:ph type="sldNum" sz="quarter" idx="12"/>
          </p:nvPr>
        </p:nvSpPr>
        <p:spPr/>
        <p:txBody>
          <a:bodyPr/>
          <a:lstStyle/>
          <a:p>
            <a:pPr rtl="0"/>
            <a:fld id="{7DC1BBB0-96F0-4077-A278-0F3FB5C104D3}" type="slidenum">
              <a:rPr lang="es-ES" noProof="0" smtClean="0"/>
              <a:t>36</a:t>
            </a:fld>
            <a:endParaRPr lang="es-ES" noProof="0" dirty="0"/>
          </a:p>
        </p:txBody>
      </p:sp>
    </p:spTree>
    <p:extLst>
      <p:ext uri="{BB962C8B-B14F-4D97-AF65-F5344CB8AC3E}">
        <p14:creationId xmlns:p14="http://schemas.microsoft.com/office/powerpoint/2010/main" val="5719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Diseño de dos objetos con tabla</a:t>
            </a:r>
          </a:p>
        </p:txBody>
      </p:sp>
      <p:graphicFrame>
        <p:nvGraphicFramePr>
          <p:cNvPr id="11" name="Marcador de posición de contenido 10"/>
          <p:cNvGraphicFramePr>
            <a:graphicFrameLocks noGrp="1"/>
          </p:cNvGraphicFramePr>
          <p:nvPr>
            <p:ph sz="half" idx="1"/>
            <p:extLst>
              <p:ext uri="{D42A27DB-BD31-4B8C-83A1-F6EECF244321}">
                <p14:modId xmlns:p14="http://schemas.microsoft.com/office/powerpoint/2010/main" val="4096633267"/>
              </p:ext>
            </p:extLst>
          </p:nvPr>
        </p:nvGraphicFramePr>
        <p:xfrm>
          <a:off x="1593850" y="1600200"/>
          <a:ext cx="4814889" cy="2209800"/>
        </p:xfrm>
        <a:graphic>
          <a:graphicData uri="http://schemas.openxmlformats.org/drawingml/2006/table">
            <a:tbl>
              <a:tblPr firstRow="1" bandRow="1">
                <a:tableStyleId>{073A0DAA-6AF3-43AB-8588-CEC1D06C72B9}</a:tableStyleId>
              </a:tblPr>
              <a:tblGrid>
                <a:gridCol w="1604963">
                  <a:extLst>
                    <a:ext uri="{9D8B030D-6E8A-4147-A177-3AD203B41FA5}">
                      <a16:colId xmlns:a16="http://schemas.microsoft.com/office/drawing/2014/main" val="20000"/>
                    </a:ext>
                  </a:extLst>
                </a:gridCol>
                <a:gridCol w="1604963">
                  <a:extLst>
                    <a:ext uri="{9D8B030D-6E8A-4147-A177-3AD203B41FA5}">
                      <a16:colId xmlns:a16="http://schemas.microsoft.com/office/drawing/2014/main" val="20001"/>
                    </a:ext>
                  </a:extLst>
                </a:gridCol>
                <a:gridCol w="1604963">
                  <a:extLst>
                    <a:ext uri="{9D8B030D-6E8A-4147-A177-3AD203B41FA5}">
                      <a16:colId xmlns:a16="http://schemas.microsoft.com/office/drawing/2014/main" val="20002"/>
                    </a:ext>
                  </a:extLst>
                </a:gridCol>
              </a:tblGrid>
              <a:tr h="552450">
                <a:tc>
                  <a:txBody>
                    <a:bodyPr/>
                    <a:lstStyle/>
                    <a:p>
                      <a:pPr rtl="0"/>
                      <a:r>
                        <a:rPr lang="es-ES" noProof="0" dirty="0"/>
                        <a:t>Clase</a:t>
                      </a:r>
                    </a:p>
                  </a:txBody>
                  <a:tcPr anchor="ctr"/>
                </a:tc>
                <a:tc>
                  <a:txBody>
                    <a:bodyPr/>
                    <a:lstStyle/>
                    <a:p>
                      <a:pPr algn="ctr" rtl="0"/>
                      <a:r>
                        <a:rPr lang="es-ES" noProof="0" dirty="0"/>
                        <a:t>Grupo A</a:t>
                      </a:r>
                    </a:p>
                  </a:txBody>
                  <a:tcPr anchor="ctr"/>
                </a:tc>
                <a:tc>
                  <a:txBody>
                    <a:bodyPr/>
                    <a:lstStyle/>
                    <a:p>
                      <a:pPr algn="ctr" rtl="0"/>
                      <a:r>
                        <a:rPr lang="es-ES" noProof="0" dirty="0"/>
                        <a:t>Grupo B</a:t>
                      </a:r>
                    </a:p>
                  </a:txBody>
                  <a:tcPr anchor="ctr"/>
                </a:tc>
                <a:extLst>
                  <a:ext uri="{0D108BD9-81ED-4DB2-BD59-A6C34878D82A}">
                    <a16:rowId xmlns:a16="http://schemas.microsoft.com/office/drawing/2014/main" val="10000"/>
                  </a:ext>
                </a:extLst>
              </a:tr>
              <a:tr h="552450">
                <a:tc>
                  <a:txBody>
                    <a:bodyPr/>
                    <a:lstStyle/>
                    <a:p>
                      <a:pPr rtl="0"/>
                      <a:r>
                        <a:rPr lang="es-ES" noProof="0" dirty="0"/>
                        <a:t>Clase 1</a:t>
                      </a:r>
                    </a:p>
                  </a:txBody>
                  <a:tcPr anchor="ctr"/>
                </a:tc>
                <a:tc>
                  <a:txBody>
                    <a:bodyPr/>
                    <a:lstStyle/>
                    <a:p>
                      <a:pPr algn="ctr" rtl="0"/>
                      <a:r>
                        <a:rPr lang="es-ES" noProof="0" dirty="0"/>
                        <a:t>82</a:t>
                      </a:r>
                    </a:p>
                  </a:txBody>
                  <a:tcPr anchor="ctr"/>
                </a:tc>
                <a:tc>
                  <a:txBody>
                    <a:bodyPr/>
                    <a:lstStyle/>
                    <a:p>
                      <a:pPr algn="ctr" rtl="0"/>
                      <a:r>
                        <a:rPr lang="es-ES" noProof="0" dirty="0"/>
                        <a:t>95</a:t>
                      </a:r>
                    </a:p>
                  </a:txBody>
                  <a:tcPr anchor="ctr"/>
                </a:tc>
                <a:extLst>
                  <a:ext uri="{0D108BD9-81ED-4DB2-BD59-A6C34878D82A}">
                    <a16:rowId xmlns:a16="http://schemas.microsoft.com/office/drawing/2014/main" val="10001"/>
                  </a:ext>
                </a:extLst>
              </a:tr>
              <a:tr h="552450">
                <a:tc>
                  <a:txBody>
                    <a:bodyPr/>
                    <a:lstStyle/>
                    <a:p>
                      <a:pPr rtl="0"/>
                      <a:r>
                        <a:rPr lang="es-ES" noProof="0" dirty="0"/>
                        <a:t>Clase 2</a:t>
                      </a:r>
                    </a:p>
                  </a:txBody>
                  <a:tcPr anchor="ctr"/>
                </a:tc>
                <a:tc>
                  <a:txBody>
                    <a:bodyPr/>
                    <a:lstStyle/>
                    <a:p>
                      <a:pPr algn="ctr" rtl="0"/>
                      <a:r>
                        <a:rPr lang="es-ES" noProof="0" dirty="0"/>
                        <a:t>76</a:t>
                      </a:r>
                    </a:p>
                  </a:txBody>
                  <a:tcPr anchor="ctr"/>
                </a:tc>
                <a:tc>
                  <a:txBody>
                    <a:bodyPr/>
                    <a:lstStyle/>
                    <a:p>
                      <a:pPr algn="ctr" rtl="0"/>
                      <a:r>
                        <a:rPr lang="es-ES" noProof="0" dirty="0"/>
                        <a:t>88</a:t>
                      </a:r>
                    </a:p>
                  </a:txBody>
                  <a:tcPr anchor="ctr"/>
                </a:tc>
                <a:extLst>
                  <a:ext uri="{0D108BD9-81ED-4DB2-BD59-A6C34878D82A}">
                    <a16:rowId xmlns:a16="http://schemas.microsoft.com/office/drawing/2014/main" val="10002"/>
                  </a:ext>
                </a:extLst>
              </a:tr>
              <a:tr h="552450">
                <a:tc>
                  <a:txBody>
                    <a:bodyPr/>
                    <a:lstStyle/>
                    <a:p>
                      <a:pPr rtl="0"/>
                      <a:r>
                        <a:rPr lang="es-ES" noProof="0" dirty="0"/>
                        <a:t>Clase 3</a:t>
                      </a:r>
                    </a:p>
                  </a:txBody>
                  <a:tcPr anchor="ctr"/>
                </a:tc>
                <a:tc>
                  <a:txBody>
                    <a:bodyPr/>
                    <a:lstStyle/>
                    <a:p>
                      <a:pPr algn="ctr" rtl="0"/>
                      <a:r>
                        <a:rPr lang="es-ES" noProof="0" dirty="0"/>
                        <a:t>84</a:t>
                      </a:r>
                    </a:p>
                  </a:txBody>
                  <a:tcPr anchor="ctr"/>
                </a:tc>
                <a:tc>
                  <a:txBody>
                    <a:bodyPr/>
                    <a:lstStyle/>
                    <a:p>
                      <a:pPr algn="ctr" rtl="0"/>
                      <a:r>
                        <a:rPr lang="es-ES" noProof="0" dirty="0"/>
                        <a:t>90</a:t>
                      </a:r>
                    </a:p>
                  </a:txBody>
                  <a:tcPr anchor="ctr"/>
                </a:tc>
                <a:extLst>
                  <a:ext uri="{0D108BD9-81ED-4DB2-BD59-A6C34878D82A}">
                    <a16:rowId xmlns:a16="http://schemas.microsoft.com/office/drawing/2014/main" val="10003"/>
                  </a:ext>
                </a:extLst>
              </a:tr>
            </a:tbl>
          </a:graphicData>
        </a:graphic>
      </p:graphicFrame>
      <p:sp>
        <p:nvSpPr>
          <p:cNvPr id="7" name="Marcador de posición de contenido 6"/>
          <p:cNvSpPr>
            <a:spLocks noGrp="1"/>
          </p:cNvSpPr>
          <p:nvPr>
            <p:ph sz="half" idx="2"/>
          </p:nvPr>
        </p:nvSpPr>
        <p:spPr/>
        <p:txBody>
          <a:bodyPr rtlCol="0"/>
          <a:lstStyle/>
          <a:p>
            <a:pPr rtl="0"/>
            <a:r>
              <a:rPr lang="es-ES" dirty="0"/>
              <a:t>Primera viñeta aquí</a:t>
            </a:r>
          </a:p>
          <a:p>
            <a:pPr rtl="0"/>
            <a:r>
              <a:rPr lang="es-ES" dirty="0"/>
              <a:t>Segunda viñeta aquí</a:t>
            </a:r>
          </a:p>
          <a:p>
            <a:pPr rtl="0"/>
            <a:r>
              <a:rPr lang="es-ES" dirty="0"/>
              <a:t>Tercera viñeta aquí</a:t>
            </a:r>
          </a:p>
        </p:txBody>
      </p:sp>
      <p:sp>
        <p:nvSpPr>
          <p:cNvPr id="3" name="Marcador de pie de página 2">
            <a:extLst>
              <a:ext uri="{FF2B5EF4-FFF2-40B4-BE49-F238E27FC236}">
                <a16:creationId xmlns:a16="http://schemas.microsoft.com/office/drawing/2014/main" id="{8C9B2DFC-D020-4E44-857D-6BC7FC101879}"/>
              </a:ext>
            </a:extLst>
          </p:cNvPr>
          <p:cNvSpPr>
            <a:spLocks noGrp="1"/>
          </p:cNvSpPr>
          <p:nvPr>
            <p:ph type="ftr" sz="quarter" idx="4294967295"/>
          </p:nvPr>
        </p:nvSpPr>
        <p:spPr>
          <a:xfrm>
            <a:off x="6595933" y="6356351"/>
            <a:ext cx="3974065" cy="365125"/>
          </a:xfrm>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FCC561E1-9AB8-4CEA-BA7E-6E77A44BDA62}"/>
              </a:ext>
            </a:extLst>
          </p:cNvPr>
          <p:cNvSpPr>
            <a:spLocks noGrp="1"/>
          </p:cNvSpPr>
          <p:nvPr>
            <p:ph type="sldNum" sz="quarter" idx="12"/>
          </p:nvPr>
        </p:nvSpPr>
        <p:spPr/>
        <p:txBody>
          <a:bodyPr/>
          <a:lstStyle/>
          <a:p>
            <a:pPr rtl="0"/>
            <a:fld id="{7DC1BBB0-96F0-4077-A278-0F3FB5C104D3}" type="slidenum">
              <a:rPr lang="es-ES" noProof="0" smtClean="0"/>
              <a:t>37</a:t>
            </a:fld>
            <a:endParaRPr lang="es-ES" noProof="0" dirty="0"/>
          </a:p>
        </p:txBody>
      </p:sp>
    </p:spTree>
    <p:extLst>
      <p:ext uri="{BB962C8B-B14F-4D97-AF65-F5344CB8AC3E}">
        <p14:creationId xmlns:p14="http://schemas.microsoft.com/office/powerpoint/2010/main" val="259333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Diseño de dos objetos con SmartArt</a:t>
            </a:r>
          </a:p>
        </p:txBody>
      </p:sp>
      <p:graphicFrame>
        <p:nvGraphicFramePr>
          <p:cNvPr id="6" name="Marcador de posición de contenido 5" descr="Diagrama de lista vertical con botón de contenido adicional en el que se muestran tres grupos organizados uno debajo del otro con viñetas que indican las tareas de cada grupo."/>
          <p:cNvGraphicFramePr>
            <a:graphicFrameLocks noGrp="1"/>
          </p:cNvGraphicFramePr>
          <p:nvPr>
            <p:ph sz="half" idx="1"/>
            <p:extLst>
              <p:ext uri="{D42A27DB-BD31-4B8C-83A1-F6EECF244321}">
                <p14:modId xmlns:p14="http://schemas.microsoft.com/office/powerpoint/2010/main" val="3959688702"/>
              </p:ext>
            </p:extLst>
          </p:nvPr>
        </p:nvGraphicFramePr>
        <p:xfrm>
          <a:off x="1593850" y="1600200"/>
          <a:ext cx="4814888"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Marcador de posición de contenido 6"/>
          <p:cNvSpPr>
            <a:spLocks noGrp="1"/>
          </p:cNvSpPr>
          <p:nvPr>
            <p:ph sz="half" idx="2"/>
          </p:nvPr>
        </p:nvSpPr>
        <p:spPr/>
        <p:txBody>
          <a:bodyPr rtlCol="0"/>
          <a:lstStyle/>
          <a:p>
            <a:pPr rtl="0"/>
            <a:r>
              <a:rPr lang="es-ES" dirty="0"/>
              <a:t>Primera viñeta aquí</a:t>
            </a:r>
          </a:p>
          <a:p>
            <a:pPr rtl="0"/>
            <a:r>
              <a:rPr lang="es-ES" dirty="0"/>
              <a:t>Segunda viñeta aquí</a:t>
            </a:r>
          </a:p>
          <a:p>
            <a:pPr rtl="0"/>
            <a:r>
              <a:rPr lang="es-ES" dirty="0"/>
              <a:t>Tercera viñeta aquí</a:t>
            </a:r>
          </a:p>
        </p:txBody>
      </p:sp>
      <p:sp>
        <p:nvSpPr>
          <p:cNvPr id="3" name="Marcador de pie de página 2">
            <a:extLst>
              <a:ext uri="{FF2B5EF4-FFF2-40B4-BE49-F238E27FC236}">
                <a16:creationId xmlns:a16="http://schemas.microsoft.com/office/drawing/2014/main" id="{589E451B-1A91-445D-BF6B-781565BF6D4A}"/>
              </a:ext>
            </a:extLst>
          </p:cNvPr>
          <p:cNvSpPr>
            <a:spLocks noGrp="1"/>
          </p:cNvSpPr>
          <p:nvPr>
            <p:ph type="ftr" sz="quarter" idx="4294967295"/>
          </p:nvPr>
        </p:nvSpPr>
        <p:spPr>
          <a:xfrm>
            <a:off x="6595933" y="6356351"/>
            <a:ext cx="3974065" cy="365125"/>
          </a:xfrm>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4590DC53-CB48-4CAC-B507-F6D5107FBF12}"/>
              </a:ext>
            </a:extLst>
          </p:cNvPr>
          <p:cNvSpPr>
            <a:spLocks noGrp="1"/>
          </p:cNvSpPr>
          <p:nvPr>
            <p:ph type="sldNum" sz="quarter" idx="12"/>
          </p:nvPr>
        </p:nvSpPr>
        <p:spPr/>
        <p:txBody>
          <a:bodyPr/>
          <a:lstStyle/>
          <a:p>
            <a:pPr rtl="0"/>
            <a:fld id="{7DC1BBB0-96F0-4077-A278-0F3FB5C104D3}" type="slidenum">
              <a:rPr lang="es-ES" noProof="0" smtClean="0"/>
              <a:t>38</a:t>
            </a:fld>
            <a:endParaRPr lang="es-ES" noProof="0" dirty="0"/>
          </a:p>
        </p:txBody>
      </p:sp>
    </p:spTree>
    <p:extLst>
      <p:ext uri="{BB962C8B-B14F-4D97-AF65-F5344CB8AC3E}">
        <p14:creationId xmlns:p14="http://schemas.microsoft.com/office/powerpoint/2010/main" val="51372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(1)</a:t>
            </a:r>
          </a:p>
        </p:txBody>
      </p:sp>
      <p:sp>
        <p:nvSpPr>
          <p:cNvPr id="5" name="Marcador de posición de texto 4"/>
          <p:cNvSpPr>
            <a:spLocks noGrp="1"/>
          </p:cNvSpPr>
          <p:nvPr>
            <p:ph type="body" idx="1"/>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51A48A5E-C144-458C-902D-D0C3F769511E}"/>
              </a:ext>
            </a:extLst>
          </p:cNvPr>
          <p:cNvSpPr>
            <a:spLocks noGrp="1"/>
          </p:cNvSpPr>
          <p:nvPr>
            <p:ph type="ftr" sz="quarter" idx="4294967295"/>
          </p:nvPr>
        </p:nvSpPr>
        <p:spPr>
          <a:xfrm>
            <a:off x="6595933" y="6378799"/>
            <a:ext cx="3974065" cy="365125"/>
          </a:xfrm>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B883489B-C3C3-4CA7-ACA5-8594BFAFF488}"/>
              </a:ext>
            </a:extLst>
          </p:cNvPr>
          <p:cNvSpPr>
            <a:spLocks noGrp="1"/>
          </p:cNvSpPr>
          <p:nvPr>
            <p:ph type="sldNum" sz="quarter" idx="4294967295"/>
          </p:nvPr>
        </p:nvSpPr>
        <p:spPr>
          <a:xfrm>
            <a:off x="10666571" y="6378799"/>
            <a:ext cx="609441" cy="365125"/>
          </a:xfrm>
        </p:spPr>
        <p:txBody>
          <a:bodyPr/>
          <a:lstStyle/>
          <a:p>
            <a:pPr rtl="0"/>
            <a:fld id="{7DC1BBB0-96F0-4077-A278-0F3FB5C104D3}" type="slidenum">
              <a:rPr lang="es-ES" noProof="0" smtClean="0"/>
              <a:pPr rtl="0"/>
              <a:t>39</a:t>
            </a:fld>
            <a:endParaRPr lang="es-ES" noProof="0" dirty="0"/>
          </a:p>
        </p:txBody>
      </p:sp>
    </p:spTree>
    <p:extLst>
      <p:ext uri="{BB962C8B-B14F-4D97-AF65-F5344CB8AC3E}">
        <p14:creationId xmlns:p14="http://schemas.microsoft.com/office/powerpoint/2010/main" val="35209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a:t>
            </a:fld>
            <a:endParaRPr lang="es-ES" noProof="0" dirty="0"/>
          </a:p>
        </p:txBody>
      </p:sp>
      <p:sp>
        <p:nvSpPr>
          <p:cNvPr id="4" name="CuadroTexto 3">
            <a:extLst>
              <a:ext uri="{FF2B5EF4-FFF2-40B4-BE49-F238E27FC236}">
                <a16:creationId xmlns:a16="http://schemas.microsoft.com/office/drawing/2014/main" id="{94892F08-362B-C4EA-C506-45021F760D2B}"/>
              </a:ext>
            </a:extLst>
          </p:cNvPr>
          <p:cNvSpPr txBox="1"/>
          <p:nvPr/>
        </p:nvSpPr>
        <p:spPr>
          <a:xfrm rot="16200000">
            <a:off x="-1570230" y="3764055"/>
            <a:ext cx="49375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¿QUÉ ES ARQUITECTURA EMPRESARIAL?</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6CC366F2-10C0-E639-996E-03FB6C9F4A55}"/>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CB5488EC-E39A-2A47-BF06-9AE323C64292}"/>
              </a:ext>
            </a:extLst>
          </p:cNvPr>
          <p:cNvPicPr>
            <a:picLocks noChangeAspect="1"/>
          </p:cNvPicPr>
          <p:nvPr/>
        </p:nvPicPr>
        <p:blipFill>
          <a:blip r:embed="rId3"/>
          <a:stretch>
            <a:fillRect/>
          </a:stretch>
        </p:blipFill>
        <p:spPr>
          <a:xfrm>
            <a:off x="1557908" y="836712"/>
            <a:ext cx="10087139" cy="4748683"/>
          </a:xfrm>
          <a:prstGeom prst="rect">
            <a:avLst/>
          </a:prstGeom>
        </p:spPr>
      </p:pic>
    </p:spTree>
    <p:extLst>
      <p:ext uri="{BB962C8B-B14F-4D97-AF65-F5344CB8AC3E}">
        <p14:creationId xmlns:p14="http://schemas.microsoft.com/office/powerpoint/2010/main" val="166992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(2)</a:t>
            </a:r>
          </a:p>
        </p:txBody>
      </p:sp>
      <p:sp>
        <p:nvSpPr>
          <p:cNvPr id="4" name="Marcador de posición de texto 3"/>
          <p:cNvSpPr>
            <a:spLocks noGrp="1"/>
          </p:cNvSpPr>
          <p:nvPr>
            <p:ph type="body" idx="1"/>
          </p:nvPr>
        </p:nvSpPr>
        <p:spPr/>
        <p:txBody>
          <a:bodyPr rtlCol="0"/>
          <a:lstStyle/>
          <a:p>
            <a:pPr rtl="0"/>
            <a:endParaRPr lang="es-ES" dirty="0"/>
          </a:p>
        </p:txBody>
      </p:sp>
      <p:sp>
        <p:nvSpPr>
          <p:cNvPr id="5" name="Marcador de posición de contenido 4"/>
          <p:cNvSpPr>
            <a:spLocks noGrp="1"/>
          </p:cNvSpPr>
          <p:nvPr>
            <p:ph sz="half" idx="2"/>
          </p:nvPr>
        </p:nvSpPr>
        <p:spPr/>
        <p:txBody>
          <a:bodyPr rtlCol="0"/>
          <a:lstStyle/>
          <a:p>
            <a:pPr rtl="0"/>
            <a:endParaRPr lang="es-ES" dirty="0"/>
          </a:p>
        </p:txBody>
      </p:sp>
      <p:sp>
        <p:nvSpPr>
          <p:cNvPr id="6" name="Marcador de posición de texto 5"/>
          <p:cNvSpPr>
            <a:spLocks noGrp="1"/>
          </p:cNvSpPr>
          <p:nvPr>
            <p:ph type="body" sz="quarter" idx="3"/>
          </p:nvPr>
        </p:nvSpPr>
        <p:spPr/>
        <p:txBody>
          <a:bodyPr rtlCol="0"/>
          <a:lstStyle/>
          <a:p>
            <a:pPr rtl="0"/>
            <a:endParaRPr lang="es-ES" dirty="0"/>
          </a:p>
        </p:txBody>
      </p:sp>
      <p:sp>
        <p:nvSpPr>
          <p:cNvPr id="11" name="Marcador de posición de contenido 10"/>
          <p:cNvSpPr>
            <a:spLocks noGrp="1"/>
          </p:cNvSpPr>
          <p:nvPr>
            <p:ph sz="quarter" idx="4"/>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FB76CB50-1503-4000-8D3D-47FE31E61BC6}"/>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7" name="Marcador de número de diapositiva 6">
            <a:extLst>
              <a:ext uri="{FF2B5EF4-FFF2-40B4-BE49-F238E27FC236}">
                <a16:creationId xmlns:a16="http://schemas.microsoft.com/office/drawing/2014/main" id="{41DA4AFA-E518-472B-A834-5D4295BA6605}"/>
              </a:ext>
            </a:extLst>
          </p:cNvPr>
          <p:cNvSpPr>
            <a:spLocks noGrp="1"/>
          </p:cNvSpPr>
          <p:nvPr>
            <p:ph type="sldNum" sz="quarter" idx="12"/>
          </p:nvPr>
        </p:nvSpPr>
        <p:spPr/>
        <p:txBody>
          <a:bodyPr/>
          <a:lstStyle/>
          <a:p>
            <a:pPr rtl="0"/>
            <a:fld id="{7DC1BBB0-96F0-4077-A278-0F3FB5C104D3}" type="slidenum">
              <a:rPr lang="es-ES" noProof="0" smtClean="0"/>
              <a:t>40</a:t>
            </a:fld>
            <a:endParaRPr lang="es-ES" noProof="0" dirty="0"/>
          </a:p>
        </p:txBody>
      </p:sp>
    </p:spTree>
    <p:extLst>
      <p:ext uri="{BB962C8B-B14F-4D97-AF65-F5344CB8AC3E}">
        <p14:creationId xmlns:p14="http://schemas.microsoft.com/office/powerpoint/2010/main" val="10611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(3)</a:t>
            </a:r>
          </a:p>
        </p:txBody>
      </p:sp>
      <p:sp>
        <p:nvSpPr>
          <p:cNvPr id="3" name="Marcador de pie de página 2">
            <a:extLst>
              <a:ext uri="{FF2B5EF4-FFF2-40B4-BE49-F238E27FC236}">
                <a16:creationId xmlns:a16="http://schemas.microsoft.com/office/drawing/2014/main" id="{605CF5B0-E3D8-4A73-B6A0-F474B11593A7}"/>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B6383853-2D00-4E16-8AE5-C1B6B8DC5FE3}"/>
              </a:ext>
            </a:extLst>
          </p:cNvPr>
          <p:cNvSpPr>
            <a:spLocks noGrp="1"/>
          </p:cNvSpPr>
          <p:nvPr>
            <p:ph type="sldNum" sz="quarter" idx="12"/>
          </p:nvPr>
        </p:nvSpPr>
        <p:spPr/>
        <p:txBody>
          <a:bodyPr/>
          <a:lstStyle/>
          <a:p>
            <a:pPr rtl="0"/>
            <a:fld id="{7DC1BBB0-96F0-4077-A278-0F3FB5C104D3}" type="slidenum">
              <a:rPr lang="es-ES" noProof="0" smtClean="0"/>
              <a:t>41</a:t>
            </a:fld>
            <a:endParaRPr lang="es-ES" noProof="0" dirty="0"/>
          </a:p>
        </p:txBody>
      </p:sp>
    </p:spTree>
    <p:extLst>
      <p:ext uri="{BB962C8B-B14F-4D97-AF65-F5344CB8AC3E}">
        <p14:creationId xmlns:p14="http://schemas.microsoft.com/office/powerpoint/2010/main" val="340178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7F42C0CF-13C4-4154-B2AB-C267BFC017E5}"/>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3" name="Marcador de número de diapositiva 2">
            <a:extLst>
              <a:ext uri="{FF2B5EF4-FFF2-40B4-BE49-F238E27FC236}">
                <a16:creationId xmlns:a16="http://schemas.microsoft.com/office/drawing/2014/main" id="{E1491466-AF14-4928-BFC8-9433024D6A7E}"/>
              </a:ext>
            </a:extLst>
          </p:cNvPr>
          <p:cNvSpPr>
            <a:spLocks noGrp="1"/>
          </p:cNvSpPr>
          <p:nvPr>
            <p:ph type="sldNum" sz="quarter" idx="12"/>
          </p:nvPr>
        </p:nvSpPr>
        <p:spPr/>
        <p:txBody>
          <a:bodyPr/>
          <a:lstStyle/>
          <a:p>
            <a:pPr rtl="0"/>
            <a:fld id="{7DC1BBB0-96F0-4077-A278-0F3FB5C104D3}" type="slidenum">
              <a:rPr lang="es-ES" noProof="0" smtClean="0"/>
              <a:pPr rtl="0"/>
              <a:t>42</a:t>
            </a:fld>
            <a:endParaRPr lang="es-ES" noProof="0" dirty="0"/>
          </a:p>
        </p:txBody>
      </p:sp>
    </p:spTree>
    <p:extLst>
      <p:ext uri="{BB962C8B-B14F-4D97-AF65-F5344CB8AC3E}">
        <p14:creationId xmlns:p14="http://schemas.microsoft.com/office/powerpoint/2010/main" val="402286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(4)</a:t>
            </a:r>
          </a:p>
        </p:txBody>
      </p:sp>
      <p:sp>
        <p:nvSpPr>
          <p:cNvPr id="4" name="Marcador de posición de contenido 3"/>
          <p:cNvSpPr>
            <a:spLocks noGrp="1"/>
          </p:cNvSpPr>
          <p:nvPr>
            <p:ph idx="1"/>
          </p:nvPr>
        </p:nvSpPr>
        <p:spPr/>
        <p:txBody>
          <a:bodyPr rtlCol="0"/>
          <a:lstStyle/>
          <a:p>
            <a:pPr rtl="0"/>
            <a:endParaRPr lang="es-ES" dirty="0"/>
          </a:p>
        </p:txBody>
      </p:sp>
      <p:sp>
        <p:nvSpPr>
          <p:cNvPr id="7" name="Marcador de posición de texto 6"/>
          <p:cNvSpPr>
            <a:spLocks noGrp="1"/>
          </p:cNvSpPr>
          <p:nvPr>
            <p:ph type="body" sz="half" idx="2"/>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1B0A2556-12B2-42D6-BCC3-F811588323DF}"/>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5" name="Marcador de número de diapositiva 4">
            <a:extLst>
              <a:ext uri="{FF2B5EF4-FFF2-40B4-BE49-F238E27FC236}">
                <a16:creationId xmlns:a16="http://schemas.microsoft.com/office/drawing/2014/main" id="{F845EE72-4EF2-4A51-80A2-B71984092F2F}"/>
              </a:ext>
            </a:extLst>
          </p:cNvPr>
          <p:cNvSpPr>
            <a:spLocks noGrp="1"/>
          </p:cNvSpPr>
          <p:nvPr>
            <p:ph type="sldNum" sz="quarter" idx="12"/>
          </p:nvPr>
        </p:nvSpPr>
        <p:spPr/>
        <p:txBody>
          <a:bodyPr/>
          <a:lstStyle/>
          <a:p>
            <a:pPr rtl="0"/>
            <a:fld id="{7DC1BBB0-96F0-4077-A278-0F3FB5C104D3}" type="slidenum">
              <a:rPr lang="es-ES" noProof="0" smtClean="0"/>
              <a:t>43</a:t>
            </a:fld>
            <a:endParaRPr lang="es-ES" noProof="0" dirty="0"/>
          </a:p>
        </p:txBody>
      </p:sp>
    </p:spTree>
    <p:extLst>
      <p:ext uri="{BB962C8B-B14F-4D97-AF65-F5344CB8AC3E}">
        <p14:creationId xmlns:p14="http://schemas.microsoft.com/office/powerpoint/2010/main" val="361415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(5)</a:t>
            </a:r>
          </a:p>
        </p:txBody>
      </p:sp>
      <p:sp>
        <p:nvSpPr>
          <p:cNvPr id="9" name="Marcador de posición de imagen 8" descr="Marcador de posición vacío para agregar una imagen. Haga clic en el marcador de posición y seleccione la imagen que desee agregar"/>
          <p:cNvSpPr>
            <a:spLocks noGrp="1"/>
          </p:cNvSpPr>
          <p:nvPr>
            <p:ph type="pic" idx="1"/>
          </p:nvPr>
        </p:nvSpPr>
        <p:spPr/>
      </p:sp>
      <p:sp>
        <p:nvSpPr>
          <p:cNvPr id="10" name="Marcador de posición detexto 9"/>
          <p:cNvSpPr>
            <a:spLocks noGrp="1"/>
          </p:cNvSpPr>
          <p:nvPr>
            <p:ph type="body" sz="half" idx="2"/>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5E927747-EABD-47FB-9034-F3F72DA444DE}"/>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77F519BB-CDF0-4088-9F0E-44F34CF4ABDC}"/>
              </a:ext>
            </a:extLst>
          </p:cNvPr>
          <p:cNvSpPr>
            <a:spLocks noGrp="1"/>
          </p:cNvSpPr>
          <p:nvPr>
            <p:ph type="sldNum" sz="quarter" idx="12"/>
          </p:nvPr>
        </p:nvSpPr>
        <p:spPr/>
        <p:txBody>
          <a:bodyPr/>
          <a:lstStyle/>
          <a:p>
            <a:pPr rtl="0"/>
            <a:fld id="{7DC1BBB0-96F0-4077-A278-0F3FB5C104D3}" type="slidenum">
              <a:rPr lang="es-ES" noProof="0" smtClean="0"/>
              <a:pPr rtl="0"/>
              <a:t>44</a:t>
            </a:fld>
            <a:endParaRPr lang="es-ES" noProof="0" dirty="0"/>
          </a:p>
        </p:txBody>
      </p:sp>
    </p:spTree>
    <p:extLst>
      <p:ext uri="{BB962C8B-B14F-4D97-AF65-F5344CB8AC3E}">
        <p14:creationId xmlns:p14="http://schemas.microsoft.com/office/powerpoint/2010/main" val="394128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a:t>
            </a:fld>
            <a:endParaRPr lang="es-ES" noProof="0" dirty="0"/>
          </a:p>
        </p:txBody>
      </p:sp>
      <p:sp>
        <p:nvSpPr>
          <p:cNvPr id="4" name="CuadroTexto 3">
            <a:extLst>
              <a:ext uri="{FF2B5EF4-FFF2-40B4-BE49-F238E27FC236}">
                <a16:creationId xmlns:a16="http://schemas.microsoft.com/office/drawing/2014/main" id="{94892F08-362B-C4EA-C506-45021F760D2B}"/>
              </a:ext>
            </a:extLst>
          </p:cNvPr>
          <p:cNvSpPr txBox="1"/>
          <p:nvPr/>
        </p:nvSpPr>
        <p:spPr>
          <a:xfrm rot="16200000">
            <a:off x="-1570230" y="3764055"/>
            <a:ext cx="49375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¿QUÉ ES ARQUITECTURA EMPRESARIAL?</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6CC366F2-10C0-E639-996E-03FB6C9F4A55}"/>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4098" name="Picture 2" descr="infografias-mi-vision-ea2">
            <a:extLst>
              <a:ext uri="{FF2B5EF4-FFF2-40B4-BE49-F238E27FC236}">
                <a16:creationId xmlns:a16="http://schemas.microsoft.com/office/drawing/2014/main" id="{2A61AC54-CF05-EF9F-74A0-8DEEF5EB1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884" y="260648"/>
            <a:ext cx="10450959" cy="5987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25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6</a:t>
            </a:fld>
            <a:endParaRPr lang="es-ES" noProof="0" dirty="0"/>
          </a:p>
        </p:txBody>
      </p:sp>
      <p:sp>
        <p:nvSpPr>
          <p:cNvPr id="4" name="CuadroTexto 3">
            <a:extLst>
              <a:ext uri="{FF2B5EF4-FFF2-40B4-BE49-F238E27FC236}">
                <a16:creationId xmlns:a16="http://schemas.microsoft.com/office/drawing/2014/main" id="{94892F08-362B-C4EA-C506-45021F760D2B}"/>
              </a:ext>
            </a:extLst>
          </p:cNvPr>
          <p:cNvSpPr txBox="1"/>
          <p:nvPr/>
        </p:nvSpPr>
        <p:spPr>
          <a:xfrm rot="16200000">
            <a:off x="-1570230" y="3764055"/>
            <a:ext cx="49375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¿QUÉ ES ARQUITECTURA EMPRESARIAL?</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6CC366F2-10C0-E639-996E-03FB6C9F4A55}"/>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6" name="Imagen 5">
            <a:extLst>
              <a:ext uri="{FF2B5EF4-FFF2-40B4-BE49-F238E27FC236}">
                <a16:creationId xmlns:a16="http://schemas.microsoft.com/office/drawing/2014/main" id="{41549DA0-11CD-304C-4059-6548D90E7ACF}"/>
              </a:ext>
            </a:extLst>
          </p:cNvPr>
          <p:cNvPicPr>
            <a:picLocks noChangeAspect="1"/>
          </p:cNvPicPr>
          <p:nvPr/>
        </p:nvPicPr>
        <p:blipFill>
          <a:blip r:embed="rId3"/>
          <a:stretch>
            <a:fillRect/>
          </a:stretch>
        </p:blipFill>
        <p:spPr>
          <a:xfrm>
            <a:off x="1557908" y="1211940"/>
            <a:ext cx="10022218" cy="4898012"/>
          </a:xfrm>
          <a:prstGeom prst="rect">
            <a:avLst/>
          </a:prstGeom>
        </p:spPr>
      </p:pic>
    </p:spTree>
    <p:extLst>
      <p:ext uri="{BB962C8B-B14F-4D97-AF65-F5344CB8AC3E}">
        <p14:creationId xmlns:p14="http://schemas.microsoft.com/office/powerpoint/2010/main" val="54822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7</a:t>
            </a:fld>
            <a:endParaRPr lang="es-ES" noProof="0" dirty="0"/>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355310" y="3430159"/>
            <a:ext cx="2476897"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QUÉ ES TOGAF ?</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9EB6B6A9-A42C-3C43-3777-BCA024134193}"/>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6688A1FA-13E6-54F9-B8F6-5ACB339535A1}"/>
              </a:ext>
            </a:extLst>
          </p:cNvPr>
          <p:cNvSpPr txBox="1"/>
          <p:nvPr/>
        </p:nvSpPr>
        <p:spPr>
          <a:xfrm>
            <a:off x="1341884" y="160385"/>
            <a:ext cx="4176464" cy="5909310"/>
          </a:xfrm>
          <a:prstGeom prst="rect">
            <a:avLst/>
          </a:prstGeom>
          <a:noFill/>
        </p:spPr>
        <p:txBody>
          <a:bodyPr wrap="square" rtlCol="0">
            <a:spAutoFit/>
          </a:bodyPr>
          <a:lstStyle/>
          <a:p>
            <a:pPr marL="285750" indent="-285750" algn="just">
              <a:buFont typeface="Arial" panose="020B0604020202020204" pitchFamily="34" charset="0"/>
              <a:buChar char="•"/>
            </a:pP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 un esquema (</a:t>
            </a:r>
            <a:r>
              <a:rPr lang="es-MX"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FRAMEWORK o marco de trabajo</a:t>
            </a: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de arquitectura empresarial que proporciona un enfoque para el diseño, planificación, implementación y gobierno de una arquitectura empresarial de información. </a:t>
            </a:r>
          </a:p>
          <a:p>
            <a:pPr marL="285750" indent="-285750" algn="just">
              <a:buFont typeface="Arial" panose="020B0604020202020204" pitchFamily="34" charset="0"/>
              <a:buChar char="•"/>
            </a:pPr>
            <a:endPar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Esta arquitectura está modelada, por lo general, en cuatro niveles o dimensiones: </a:t>
            </a:r>
          </a:p>
          <a:p>
            <a:pPr marL="285750" indent="-285750" algn="just">
              <a:buFont typeface="Arial" panose="020B0604020202020204" pitchFamily="34" charset="0"/>
              <a:buChar char="•"/>
            </a:pPr>
            <a:endPar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Courier New" panose="02070309020205020404" pitchFamily="49" charset="0"/>
              <a:buChar char="o"/>
            </a:pPr>
            <a:r>
              <a:rPr lang="es-MX"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Negocios</a:t>
            </a:r>
          </a:p>
          <a:p>
            <a:pPr marL="742950" lvl="1" indent="-285750" algn="just">
              <a:buFont typeface="Courier New" panose="02070309020205020404" pitchFamily="49" charset="0"/>
              <a:buChar char="o"/>
            </a:pPr>
            <a:r>
              <a:rPr lang="es-MX"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Tecnología (TI) </a:t>
            </a:r>
          </a:p>
          <a:p>
            <a:pPr marL="742950" lvl="1" indent="-285750" algn="just">
              <a:buFont typeface="Courier New" panose="02070309020205020404" pitchFamily="49" charset="0"/>
              <a:buChar char="o"/>
            </a:pPr>
            <a:r>
              <a:rPr lang="es-MX"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Datos </a:t>
            </a:r>
          </a:p>
          <a:p>
            <a:pPr marL="742950" lvl="1" indent="-285750" algn="just">
              <a:buFont typeface="Courier New" panose="02070309020205020404" pitchFamily="49" charset="0"/>
              <a:buChar char="o"/>
            </a:pPr>
            <a:r>
              <a:rPr lang="es-MX"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Aplicaciones</a:t>
            </a:r>
          </a:p>
          <a:p>
            <a:pPr marL="742950" lvl="1" indent="-285750" algn="just">
              <a:buFont typeface="Arial" panose="020B0604020202020204" pitchFamily="34" charset="0"/>
              <a:buChar char="•"/>
            </a:pPr>
            <a:endPar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Cuenta con un conjunto de arquitecturas base que buscan facilitarle al equipo de arquitectos cómo definir el estado actual y futuro de la arquitectura de una organización.</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D4283D5D-8F8A-3E43-3ADE-07DD2CE331A3}"/>
              </a:ext>
            </a:extLst>
          </p:cNvPr>
          <p:cNvPicPr>
            <a:picLocks noChangeAspect="1"/>
          </p:cNvPicPr>
          <p:nvPr/>
        </p:nvPicPr>
        <p:blipFill>
          <a:blip r:embed="rId3"/>
          <a:stretch>
            <a:fillRect/>
          </a:stretch>
        </p:blipFill>
        <p:spPr>
          <a:xfrm>
            <a:off x="6325356" y="160385"/>
            <a:ext cx="5278708" cy="2103969"/>
          </a:xfrm>
          <a:prstGeom prst="rect">
            <a:avLst/>
          </a:prstGeom>
        </p:spPr>
      </p:pic>
      <p:pic>
        <p:nvPicPr>
          <p:cNvPr id="5122" name="Picture 2" descr="Arquitectura Empresarial: Uniendo el negocio &amp; tecnología">
            <a:extLst>
              <a:ext uri="{FF2B5EF4-FFF2-40B4-BE49-F238E27FC236}">
                <a16:creationId xmlns:a16="http://schemas.microsoft.com/office/drawing/2014/main" id="{AF1ACAA0-61F7-0AC5-0361-EAC97D2881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2524" y="2791091"/>
            <a:ext cx="5484372" cy="3605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30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8</a:t>
            </a:fld>
            <a:endParaRPr lang="es-ES" noProof="0" dirty="0"/>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85858" y="3934044"/>
            <a:ext cx="5169107" cy="338554"/>
          </a:xfrm>
          <a:prstGeom prst="rect">
            <a:avLst/>
          </a:prstGeom>
          <a:noFill/>
        </p:spPr>
        <p:txBody>
          <a:bodyPr wrap="none" rtlCol="0">
            <a:spAutoFit/>
          </a:bodyPr>
          <a:lstStyle/>
          <a:p>
            <a:r>
              <a:rPr lang="es-MX"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ENTREGABLES, ARTEFACTOS Y BLOQUES DE CONSTRUCIÓN</a:t>
            </a:r>
            <a:endParaRPr lang="es-PE" sz="16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9EB6B6A9-A42C-3C43-3777-BCA024134193}"/>
              </a:ext>
            </a:extLst>
          </p:cNvPr>
          <p:cNvSpPr txBox="1"/>
          <p:nvPr/>
        </p:nvSpPr>
        <p:spPr>
          <a:xfrm rot="16200000">
            <a:off x="-201101" y="3400442"/>
            <a:ext cx="105964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TOGAF</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6688A1FA-13E6-54F9-B8F6-5ACB339535A1}"/>
              </a:ext>
            </a:extLst>
          </p:cNvPr>
          <p:cNvSpPr txBox="1"/>
          <p:nvPr/>
        </p:nvSpPr>
        <p:spPr>
          <a:xfrm>
            <a:off x="1341884" y="116632"/>
            <a:ext cx="8064897" cy="6186309"/>
          </a:xfrm>
          <a:prstGeom prst="rect">
            <a:avLst/>
          </a:prstGeom>
          <a:noFill/>
        </p:spPr>
        <p:txBody>
          <a:bodyPr wrap="square" rtlCol="0">
            <a:spAutoFit/>
          </a:bodyPr>
          <a:lstStyle/>
          <a:p>
            <a:pPr marL="285750" indent="-285750" algn="just">
              <a:buFont typeface="Arial" panose="020B0604020202020204" pitchFamily="34" charset="0"/>
              <a:buChar char="•"/>
            </a:pPr>
            <a:r>
              <a:rPr lang="es-MX"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ENTREGABLE</a:t>
            </a: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marL="742950" lvl="1" indent="-285750" algn="just">
              <a:buFont typeface="Courier New" panose="02070309020205020404" pitchFamily="49" charset="0"/>
              <a:buChar char="o"/>
            </a:pP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 un producto de trabajo. </a:t>
            </a:r>
          </a:p>
          <a:p>
            <a:pPr marL="742950" lvl="1" indent="-285750" algn="just">
              <a:buFont typeface="Courier New" panose="02070309020205020404" pitchFamily="49" charset="0"/>
              <a:buChar char="o"/>
            </a:pP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Documento directriz o acta de trabajo que involucra responsabilidades contractuales de los interesados, quienes a su vez lo han diseñado, revisado, discutido y firmado.</a:t>
            </a:r>
          </a:p>
          <a:p>
            <a:pPr marL="285750" indent="-285750" algn="just">
              <a:buFont typeface="Arial" panose="020B0604020202020204" pitchFamily="34" charset="0"/>
              <a:buChar char="•"/>
            </a:pPr>
            <a:endPar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MX"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ARTEFACTOS</a:t>
            </a: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marL="742950" lvl="1" indent="-285750" algn="just">
              <a:buFont typeface="Courier New" panose="02070309020205020404" pitchFamily="49" charset="0"/>
              <a:buChar char="o"/>
            </a:pP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Producto de la arquitectura que describe un aspecto específico de la misma.</a:t>
            </a:r>
          </a:p>
          <a:p>
            <a:pPr marL="742950" lvl="1" indent="-285750" algn="just">
              <a:buFont typeface="Courier New" panose="02070309020205020404" pitchFamily="49" charset="0"/>
              <a:buChar char="o"/>
            </a:pP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 subdivide en:</a:t>
            </a:r>
          </a:p>
          <a:p>
            <a:pPr marL="1200150" lvl="2" indent="-285750" algn="just">
              <a:buFont typeface="Wingdings" panose="05000000000000000000" pitchFamily="2" charset="2"/>
              <a:buChar char="ü"/>
            </a:pP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Catálogos (listas de cosas)</a:t>
            </a:r>
          </a:p>
          <a:p>
            <a:pPr marL="1200150" lvl="2" indent="-285750" algn="just">
              <a:buFont typeface="Wingdings" panose="05000000000000000000" pitchFamily="2" charset="2"/>
              <a:buChar char="ü"/>
            </a:pP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Matrices (relaciones entre cosas)</a:t>
            </a:r>
          </a:p>
          <a:p>
            <a:pPr marL="1200150" lvl="2" indent="-285750" algn="just">
              <a:buFont typeface="Wingdings" panose="05000000000000000000" pitchFamily="2" charset="2"/>
              <a:buChar char="ü"/>
            </a:pP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Diagramas (pinturas de cosas)</a:t>
            </a:r>
          </a:p>
          <a:p>
            <a:pPr marL="285750" indent="-285750" algn="just">
              <a:buFont typeface="Arial" panose="020B0604020202020204" pitchFamily="34" charset="0"/>
              <a:buChar char="•"/>
            </a:pPr>
            <a:endPar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MX"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BLOQUES DE CONSTRUCCIÓN</a:t>
            </a: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a:p>
            <a:pPr marL="742950" lvl="1" indent="-285750" algn="just">
              <a:buFont typeface="Courier New" panose="02070309020205020404" pitchFamily="49" charset="0"/>
              <a:buChar char="o"/>
            </a:pP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Representa un componente (potencialmente reusable) de negocios, de tecnología de información, o una capacidad arquitectural que combina otros bloques constructivos. </a:t>
            </a:r>
          </a:p>
          <a:p>
            <a:pPr marL="742950" lvl="1" indent="-285750" algn="just">
              <a:buFont typeface="Courier New" panose="02070309020205020404" pitchFamily="49" charset="0"/>
              <a:buChar char="o"/>
            </a:pP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Los bloques constructivos pueden ser definidos a varios niveles: </a:t>
            </a:r>
          </a:p>
          <a:p>
            <a:pPr marL="1200150" lvl="2" indent="-285750" algn="just">
              <a:buFont typeface="Wingdings" panose="05000000000000000000" pitchFamily="2" charset="2"/>
              <a:buChar char="ü"/>
            </a:pPr>
            <a:r>
              <a:rPr lang="es-MX" i="1" dirty="0" err="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ABBs</a:t>
            </a: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MX" i="1" dirty="0" err="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Architecture</a:t>
            </a: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MX" i="1" dirty="0" err="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Building</a:t>
            </a: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Blocks) típicamente describen la capacidad requerida en la forma de,</a:t>
            </a:r>
          </a:p>
          <a:p>
            <a:pPr marL="1200150" lvl="2" indent="-285750" algn="just">
              <a:buFont typeface="Wingdings" panose="05000000000000000000" pitchFamily="2" charset="2"/>
              <a:buChar char="ü"/>
            </a:pPr>
            <a:r>
              <a:rPr lang="es-MX" i="1" dirty="0" err="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SBBs</a:t>
            </a: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MX" i="1" dirty="0" err="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Solution</a:t>
            </a: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MX" i="1" dirty="0" err="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Building</a:t>
            </a:r>
            <a:r>
              <a:rPr lang="es-MX"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Blocks) que representan componentes que son usados para implementar una capacidad requerida.</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16530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9</a:t>
            </a:fld>
            <a:endParaRPr lang="es-ES" noProof="0" dirty="0"/>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837823" y="3926349"/>
            <a:ext cx="5473037" cy="353943"/>
          </a:xfrm>
          <a:prstGeom prst="rect">
            <a:avLst/>
          </a:prstGeom>
          <a:noFill/>
        </p:spPr>
        <p:txBody>
          <a:bodyPr wrap="none" rtlCol="0">
            <a:spAutoFit/>
          </a:bodyPr>
          <a:lstStyle/>
          <a:p>
            <a:r>
              <a:rPr lang="es-MX" sz="17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ENTREGABLES, ARTEFACTOS Y BLOQUES DE CONSTRUCIÓN</a:t>
            </a:r>
            <a:endParaRPr lang="es-PE" sz="17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9EB6B6A9-A42C-3C43-3777-BCA024134193}"/>
              </a:ext>
            </a:extLst>
          </p:cNvPr>
          <p:cNvSpPr txBox="1"/>
          <p:nvPr/>
        </p:nvSpPr>
        <p:spPr>
          <a:xfrm rot="16200000">
            <a:off x="-201101" y="3400442"/>
            <a:ext cx="105964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TOGAF</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7170" name="Picture 2" descr="Concepto: Entregable, Artefactos, y Bloques de construcción – Arquitectura  Empresarial">
            <a:extLst>
              <a:ext uri="{FF2B5EF4-FFF2-40B4-BE49-F238E27FC236}">
                <a16:creationId xmlns:a16="http://schemas.microsoft.com/office/drawing/2014/main" id="{B38A03AF-EE5D-1CD3-B6C7-22FFF04ED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141" y="204870"/>
            <a:ext cx="10009780" cy="5793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97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emáticas 16 X 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086_TF02787947.potx" id="{47904E6C-F941-4E76-BCE5-98990F587331}" vid="{E19800A4-2B41-4D60-89B5-7A2C3CED113C}"/>
    </a:ext>
  </a:extLst>
</a:theme>
</file>

<file path=ppt/theme/theme2.xml><?xml version="1.0" encoding="utf-8"?>
<a:theme xmlns:a="http://schemas.openxmlformats.org/drawingml/2006/main" name="Tema de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e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Presentación sobre matemáticas para el ámbito educativo con Pi (panorámica)</Template>
  <TotalTime>2681</TotalTime>
  <Words>3305</Words>
  <Application>Microsoft Office PowerPoint</Application>
  <PresentationFormat>Personalizado</PresentationFormat>
  <Paragraphs>457</Paragraphs>
  <Slides>44</Slides>
  <Notes>44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44</vt:i4>
      </vt:variant>
    </vt:vector>
  </HeadingPairs>
  <TitlesOfParts>
    <vt:vector size="50" baseType="lpstr">
      <vt:lpstr>Arial</vt:lpstr>
      <vt:lpstr>Calibri</vt:lpstr>
      <vt:lpstr>Courier New</vt:lpstr>
      <vt:lpstr>Euphemia</vt:lpstr>
      <vt:lpstr>Wingdings</vt:lpstr>
      <vt:lpstr>Matemáticas 16 X 9</vt:lpstr>
      <vt:lpstr>Arquitectura Empresarial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Agregar un título de diapositiva (4)</vt:lpstr>
      <vt:lpstr>Título y diseño de contenido con gráfico</vt:lpstr>
      <vt:lpstr>Diseño de dos objetos con tabla</vt:lpstr>
      <vt:lpstr>Diseño de dos objetos con SmartArt</vt:lpstr>
      <vt:lpstr>Agregar un título de diapositiva (1)</vt:lpstr>
      <vt:lpstr>Agregar un título de diapositiva (2)</vt:lpstr>
      <vt:lpstr>Agregar un título de diapositiva (3)</vt:lpstr>
      <vt:lpstr>Presentación de PowerPoint</vt:lpstr>
      <vt:lpstr>Agregar un título de diapositiva (4)</vt:lpstr>
      <vt:lpstr>Agregar un título de diapositiva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del título</dc:title>
  <dc:creator>Manuel Gutierrez</dc:creator>
  <cp:lastModifiedBy>Manuel Gutierrez</cp:lastModifiedBy>
  <cp:revision>97</cp:revision>
  <dcterms:created xsi:type="dcterms:W3CDTF">2022-12-21T15:46:16Z</dcterms:created>
  <dcterms:modified xsi:type="dcterms:W3CDTF">2023-04-10T01:09:45Z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